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1" r:id="rId2"/>
    <p:sldId id="258" r:id="rId3"/>
    <p:sldId id="264" r:id="rId4"/>
    <p:sldId id="282" r:id="rId5"/>
    <p:sldId id="269" r:id="rId6"/>
    <p:sldId id="270" r:id="rId7"/>
    <p:sldId id="281" r:id="rId8"/>
    <p:sldId id="296" r:id="rId9"/>
    <p:sldId id="280" r:id="rId10"/>
    <p:sldId id="284" r:id="rId11"/>
    <p:sldId id="285" r:id="rId12"/>
    <p:sldId id="286" r:id="rId13"/>
    <p:sldId id="287" r:id="rId14"/>
    <p:sldId id="265" r:id="rId15"/>
    <p:sldId id="271" r:id="rId16"/>
    <p:sldId id="283" r:id="rId17"/>
    <p:sldId id="288" r:id="rId18"/>
    <p:sldId id="289" r:id="rId19"/>
    <p:sldId id="290" r:id="rId20"/>
    <p:sldId id="291" r:id="rId21"/>
    <p:sldId id="292" r:id="rId22"/>
    <p:sldId id="266" r:id="rId23"/>
    <p:sldId id="293"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7" autoAdjust="0"/>
    <p:restoredTop sz="71900" autoAdjust="0"/>
  </p:normalViewPr>
  <p:slideViewPr>
    <p:cSldViewPr snapToGrid="0">
      <p:cViewPr varScale="1">
        <p:scale>
          <a:sx n="84" d="100"/>
          <a:sy n="84" d="100"/>
        </p:scale>
        <p:origin x="321"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FB076-4C19-4DCC-A0A9-1A399279AB6C}" type="datetimeFigureOut">
              <a:rPr lang="en-US" smtClean="0"/>
              <a:t>5/13/2018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24DB9-5EB6-499D-93BC-F1D20452D4E8}" type="slidenum">
              <a:rPr lang="en-US" smtClean="0"/>
              <a:t>‹#›</a:t>
            </a:fld>
            <a:endParaRPr lang="en-US"/>
          </a:p>
        </p:txBody>
      </p:sp>
    </p:spTree>
    <p:extLst>
      <p:ext uri="{BB962C8B-B14F-4D97-AF65-F5344CB8AC3E}">
        <p14:creationId xmlns:p14="http://schemas.microsoft.com/office/powerpoint/2010/main" val="206032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8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story for the next 4 slides is how you should be moving to the cloud. What/how</a:t>
            </a:r>
            <a:r>
              <a:rPr lang="en-US" baseline="0" dirty="0"/>
              <a:t> do we adopt the cloud for our environment. Where should I be focusing? What guidance should we be providing? This is the guidance?</a:t>
            </a:r>
            <a:endParaRPr lang="en-US" dirty="0"/>
          </a:p>
          <a:p>
            <a:pPr lvl="0"/>
            <a:endParaRPr lang="en-US" dirty="0"/>
          </a:p>
          <a:p>
            <a:pPr lvl="0"/>
            <a:r>
              <a:rPr lang="en-US" dirty="0"/>
              <a:t>Key points:</a:t>
            </a:r>
          </a:p>
          <a:p>
            <a:pPr marL="285750" lvl="0" indent="-285750">
              <a:buFontTx/>
              <a:buChar char="-"/>
            </a:pPr>
            <a:r>
              <a:rPr lang="en-US" baseline="0" dirty="0"/>
              <a:t>50% of your Azure usage is infrastructure that moves from on-premises to the cloud</a:t>
            </a:r>
          </a:p>
          <a:p>
            <a:pPr marL="285750" lvl="0" indent="-285750">
              <a:buFontTx/>
              <a:buChar char="-"/>
            </a:pPr>
            <a:r>
              <a:rPr lang="en-US" baseline="0" dirty="0"/>
              <a:t>Azure IS an extension of your datacenter</a:t>
            </a:r>
          </a:p>
          <a:p>
            <a:pPr marL="285750" lvl="0" indent="-285750">
              <a:buFontTx/>
              <a:buChar char="-"/>
            </a:pPr>
            <a:r>
              <a:rPr lang="en-US" baseline="0" dirty="0"/>
              <a:t>Connect to azure via VPN or ExpressRoute</a:t>
            </a:r>
          </a:p>
          <a:p>
            <a:pPr marL="285750" lvl="0" indent="-285750">
              <a:buFontTx/>
              <a:buChar char="-"/>
            </a:pPr>
            <a:r>
              <a:rPr lang="en-US" baseline="0" dirty="0"/>
              <a:t>Once connected, your automation processes just 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697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Packaged apps are typically 3</a:t>
            </a:r>
            <a:r>
              <a:rPr lang="en-US" baseline="30000" dirty="0"/>
              <a:t>rd</a:t>
            </a:r>
            <a:r>
              <a:rPr lang="en-US" dirty="0"/>
              <a:t> party apps that rely on your on-premises identity solution: Active Directory.</a:t>
            </a:r>
          </a:p>
          <a:p>
            <a:pPr lvl="0"/>
            <a:endParaRPr lang="en-US" dirty="0"/>
          </a:p>
          <a:p>
            <a:pPr lvl="0"/>
            <a:r>
              <a:rPr lang="en-US" dirty="0"/>
              <a:t>It’s common for these packaged apps to support some type of </a:t>
            </a:r>
            <a:r>
              <a:rPr lang="en-US" dirty="0" err="1"/>
              <a:t>Oauth</a:t>
            </a:r>
            <a:r>
              <a:rPr lang="en-US" dirty="0"/>
              <a:t> or SAML-compatible authentication. </a:t>
            </a:r>
          </a:p>
          <a:p>
            <a:pPr lvl="0"/>
            <a:endParaRPr lang="en-US" dirty="0"/>
          </a:p>
          <a:p>
            <a:pPr lvl="0"/>
            <a:r>
              <a:rPr lang="en-US" dirty="0"/>
              <a:t>For these apps, you integrate your on-premises AD with Azure AD, and using that as the authentication provider.</a:t>
            </a:r>
          </a:p>
          <a:p>
            <a:pPr marL="0" lvl="0" indent="0">
              <a:buFontTx/>
              <a:buNone/>
            </a:pPr>
            <a:endParaRPr lang="en-US" baseline="0" dirty="0"/>
          </a:p>
          <a:p>
            <a:pPr marL="0" lvl="0" indent="0">
              <a:buFontTx/>
              <a:buNone/>
            </a:pPr>
            <a:r>
              <a:rPr lang="en-US" baseline="0" dirty="0"/>
              <a:t>Example:</a:t>
            </a:r>
          </a:p>
          <a:p>
            <a:pPr marL="171450" lvl="0" indent="-171450">
              <a:buFontTx/>
              <a:buChar char="-"/>
            </a:pPr>
            <a:r>
              <a:rPr lang="en-US" baseline="0" dirty="0"/>
              <a:t>KiZAN’s Bonus.ly system – Azure AD integrated using SAML</a:t>
            </a:r>
          </a:p>
          <a:p>
            <a:pPr marL="171450" lvl="0" indent="-171450">
              <a:buFontTx/>
              <a:buChar char="-"/>
            </a:pPr>
            <a:r>
              <a:rPr lang="en-US" baseline="0" dirty="0"/>
              <a:t>KiZAN’s Timekeeping system – Legacy Windows </a:t>
            </a:r>
            <a:r>
              <a:rPr lang="en-US" baseline="0" dirty="0" err="1"/>
              <a:t>Auth</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6710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IIS -&gt; App Service</a:t>
            </a:r>
          </a:p>
          <a:p>
            <a:pPr lvl="0"/>
            <a:r>
              <a:rPr lang="en-US" dirty="0"/>
              <a:t>NTFS -&gt; Blob Service</a:t>
            </a:r>
          </a:p>
          <a:p>
            <a:pPr lvl="0"/>
            <a:r>
              <a:rPr lang="en-US" dirty="0"/>
              <a:t>Rabbit MQ/</a:t>
            </a:r>
            <a:r>
              <a:rPr lang="en-US" dirty="0" err="1"/>
              <a:t>NServiceBus</a:t>
            </a:r>
            <a:r>
              <a:rPr lang="en-US" dirty="0"/>
              <a:t> -&gt; Service Bus, Event Hubs, Message Queues</a:t>
            </a:r>
          </a:p>
          <a:p>
            <a:pPr lv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524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HPC – Simulations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0701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86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Windows </a:t>
            </a:r>
            <a:r>
              <a:rPr lang="en-US" sz="900" kern="1200" dirty="0" err="1">
                <a:solidFill>
                  <a:schemeClr val="tx1"/>
                </a:solidFill>
                <a:effectLst/>
                <a:latin typeface="Segoe UI Light" pitchFamily="34" charset="0"/>
                <a:ea typeface="+mn-ea"/>
                <a:cs typeface="+mn-cs"/>
              </a:rPr>
              <a:t>Auth</a:t>
            </a:r>
            <a:endParaRPr lang="en-US" sz="900" kern="1200" dirty="0">
              <a:solidFill>
                <a:schemeClr val="tx1"/>
              </a:solidFill>
              <a:effectLst/>
              <a:latin typeface="Segoe UI Light" pitchFamily="34" charset="0"/>
              <a:ea typeface="+mn-ea"/>
              <a:cs typeface="+mn-cs"/>
            </a:endParaRPr>
          </a:p>
          <a:p>
            <a:pPr marL="171450" lvl="0" indent="-171450">
              <a:buFontTx/>
              <a:buChar char="-"/>
            </a:pPr>
            <a:r>
              <a:rPr lang="en-US" sz="900" kern="1200" dirty="0">
                <a:solidFill>
                  <a:schemeClr val="tx1"/>
                </a:solidFill>
                <a:effectLst/>
                <a:latin typeface="Segoe UI Light" pitchFamily="34" charset="0"/>
                <a:ea typeface="+mn-ea"/>
                <a:cs typeface="+mn-cs"/>
              </a:rPr>
              <a:t>Azure AD </a:t>
            </a:r>
            <a:r>
              <a:rPr lang="en-US" sz="900" kern="1200" dirty="0" err="1">
                <a:solidFill>
                  <a:schemeClr val="tx1"/>
                </a:solidFill>
                <a:effectLst/>
                <a:latin typeface="Segoe UI Light" pitchFamily="34" charset="0"/>
                <a:ea typeface="+mn-ea"/>
                <a:cs typeface="+mn-cs"/>
              </a:rPr>
              <a:t>auth</a:t>
            </a:r>
            <a:r>
              <a:rPr lang="en-US" sz="900" kern="1200" dirty="0">
                <a:solidFill>
                  <a:schemeClr val="tx1"/>
                </a:solidFill>
                <a:effectLst/>
                <a:latin typeface="Segoe UI Light" pitchFamily="34" charset="0"/>
                <a:ea typeface="+mn-ea"/>
                <a:cs typeface="+mn-cs"/>
              </a:rPr>
              <a:t>, SAML, </a:t>
            </a:r>
            <a:r>
              <a:rPr lang="en-US" sz="900" kern="1200" dirty="0" err="1">
                <a:solidFill>
                  <a:schemeClr val="tx1"/>
                </a:solidFill>
                <a:effectLst/>
                <a:latin typeface="Segoe UI Light" pitchFamily="34" charset="0"/>
                <a:ea typeface="+mn-ea"/>
                <a:cs typeface="+mn-cs"/>
              </a:rPr>
              <a:t>Oauth</a:t>
            </a:r>
            <a:r>
              <a:rPr lang="en-US" sz="900" kern="1200" dirty="0">
                <a:solidFill>
                  <a:schemeClr val="tx1"/>
                </a:solidFill>
                <a:effectLst/>
                <a:latin typeface="Segoe UI Light" pitchFamily="34" charset="0"/>
                <a:ea typeface="+mn-ea"/>
                <a:cs typeface="+mn-cs"/>
              </a:rPr>
              <a:t>, etc.</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Separation of Concerns</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Decoupled apps</a:t>
            </a:r>
          </a:p>
          <a:p>
            <a:pPr marL="0" lvl="0" indent="0">
              <a:buFontTx/>
              <a:buNone/>
            </a:pPr>
            <a:r>
              <a:rPr lang="en-US" sz="900" kern="1200" dirty="0">
                <a:solidFill>
                  <a:schemeClr val="tx1"/>
                </a:solidFill>
                <a:effectLst/>
                <a:latin typeface="Segoe UI Light" pitchFamily="34" charset="0"/>
                <a:ea typeface="+mn-ea"/>
                <a:cs typeface="+mn-cs"/>
              </a:rPr>
              <a:t>- </a:t>
            </a:r>
          </a:p>
          <a:p>
            <a:pPr marL="0" lvl="0" indent="0">
              <a:buFontTx/>
              <a:buNone/>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Offload from the HTTP compute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145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060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This is about building scalable cloud architectures that are maintainable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551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6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79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Everybody is moving their systems to the cloud, and you should too, right? In this session, you'll learn why and when it's appropriate to explore Azure for hosting and managing your apps. We'll discuss good reasons and scenarios that don't make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also introduce you to a model for evaluating cloud readiness and maturity, then teach you how to assess and analyze your existing environment to start building a cloud roadmap. </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Good reasons / scenarios for moving – why?</a:t>
            </a:r>
          </a:p>
          <a:p>
            <a:pPr marL="228600" indent="-228600">
              <a:buAutoNum type="arabicPeriod"/>
            </a:pPr>
            <a:r>
              <a:rPr lang="en-US" dirty="0"/>
              <a:t>Model for cloud readiness</a:t>
            </a:r>
          </a:p>
          <a:p>
            <a:pPr marL="228600" indent="-228600">
              <a:buAutoNum type="arabicPeriod"/>
            </a:pPr>
            <a:r>
              <a:rPr lang="en-US" dirty="0"/>
              <a:t>How to Assess – 5/6 R’s for the cloud</a:t>
            </a:r>
          </a:p>
          <a:p>
            <a:pPr marL="685800" lvl="1" indent="-228600">
              <a:buAutoNum type="arabicPeriod"/>
            </a:pPr>
            <a:r>
              <a:rPr lang="en-US" dirty="0"/>
              <a:t>Decoupled design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743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56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03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Repurchase: buy a different product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741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this b/c it’s looks like my commit graph </a:t>
            </a:r>
          </a:p>
        </p:txBody>
      </p:sp>
      <p:sp>
        <p:nvSpPr>
          <p:cNvPr id="4" name="Slide Number Placeholder 3"/>
          <p:cNvSpPr>
            <a:spLocks noGrp="1"/>
          </p:cNvSpPr>
          <p:nvPr>
            <p:ph type="sldNum" sz="quarter" idx="10"/>
          </p:nvPr>
        </p:nvSpPr>
        <p:spPr/>
        <p:txBody>
          <a:bodyPr/>
          <a:lstStyle/>
          <a:p>
            <a:fld id="{AB324DB9-5EB6-499D-93BC-F1D20452D4E8}" type="slidenum">
              <a:rPr lang="en-US" smtClean="0"/>
              <a:t>24</a:t>
            </a:fld>
            <a:endParaRPr lang="en-US"/>
          </a:p>
        </p:txBody>
      </p:sp>
    </p:spTree>
    <p:extLst>
      <p:ext uri="{BB962C8B-B14F-4D97-AF65-F5344CB8AC3E}">
        <p14:creationId xmlns:p14="http://schemas.microsoft.com/office/powerpoint/2010/main" val="3616041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45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27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 a developer…</a:t>
            </a:r>
          </a:p>
          <a:p>
            <a:endParaRPr lang="en-US" b="1" dirty="0"/>
          </a:p>
          <a:p>
            <a:pPr marL="171450" indent="-171450">
              <a:buFont typeface="Arial" panose="020B0604020202020204" pitchFamily="34" charset="0"/>
              <a:buChar char="•"/>
            </a:pPr>
            <a:r>
              <a:rPr lang="en-US" dirty="0"/>
              <a:t>These are some of the questions we’ve heard, but we’ve also heard others from developers</a:t>
            </a:r>
          </a:p>
          <a:p>
            <a:pPr marL="171450" indent="-171450">
              <a:buFont typeface="Arial" panose="020B0604020202020204" pitchFamily="34" charset="0"/>
              <a:buChar char="•"/>
            </a:pPr>
            <a:r>
              <a:rPr lang="en-US" dirty="0"/>
              <a:t>Our current infra is stifling innovation – I’m stuck on old hardware, old operating systems, and it’s preventing us from trying something new</a:t>
            </a:r>
          </a:p>
          <a:p>
            <a:pPr marL="171450" indent="-171450">
              <a:buFont typeface="Arial" panose="020B0604020202020204" pitchFamily="34" charset="0"/>
              <a:buChar char="•"/>
            </a:pPr>
            <a:r>
              <a:rPr lang="en-US" dirty="0"/>
              <a:t>Getting a dev/test environment for a new initiative takes forever</a:t>
            </a:r>
          </a:p>
          <a:p>
            <a:pPr marL="171450" indent="-171450">
              <a:buFont typeface="Arial" panose="020B0604020202020204" pitchFamily="34" charset="0"/>
              <a:buChar char="•"/>
            </a:pPr>
            <a:r>
              <a:rPr lang="en-US" dirty="0"/>
              <a:t>My dev/test/prod environments don’t behave the same</a:t>
            </a:r>
          </a:p>
          <a:p>
            <a:pPr marL="171450" indent="-171450">
              <a:buFont typeface="Arial" panose="020B0604020202020204" pitchFamily="34" charset="0"/>
              <a:buChar char="•"/>
            </a:pPr>
            <a:r>
              <a:rPr lang="en-US" dirty="0"/>
              <a:t>We battle constant change of our systems, network, host machines</a:t>
            </a:r>
          </a:p>
          <a:p>
            <a:pPr marL="171450" indent="-171450">
              <a:buFont typeface="Arial" panose="020B0604020202020204" pitchFamily="34" charset="0"/>
              <a:buChar char="•"/>
            </a:pPr>
            <a:r>
              <a:rPr lang="en-US" dirty="0"/>
              <a:t>Fear of change – lack of isolation: to increase VM host machine density, we run multiple apps on the same VM, and I’m worried that updates to one app may affect others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42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and environments</a:t>
            </a:r>
            <a:r>
              <a:rPr lang="en-US" baseline="0" dirty="0"/>
              <a:t> do not always need to be up and running for 24 hours, seven days a week.</a:t>
            </a:r>
          </a:p>
          <a:p>
            <a:pPr marL="171450" indent="-171450">
              <a:buFont typeface="Arial" panose="020B0604020202020204" pitchFamily="34" charset="0"/>
              <a:buChar char="•"/>
            </a:pPr>
            <a:r>
              <a:rPr lang="en-US" baseline="0" dirty="0"/>
              <a:t>Different workloads typically exhibit different usage patterns and it would be ideal if the underlying infrastructure could adjust automatically to conform to actual requirements.</a:t>
            </a:r>
          </a:p>
          <a:p>
            <a:pPr marL="171450" indent="-171450">
              <a:buFont typeface="Arial" panose="020B0604020202020204" pitchFamily="34" charset="0"/>
              <a:buChar char="•"/>
            </a:pPr>
            <a:r>
              <a:rPr lang="en-US" baseline="0" dirty="0"/>
              <a:t>A</a:t>
            </a:r>
            <a:r>
              <a:rPr lang="en-US" sz="900" kern="1200" dirty="0">
                <a:solidFill>
                  <a:schemeClr val="tx1"/>
                </a:solidFill>
                <a:effectLst/>
                <a:latin typeface="Segoe UI Light" pitchFamily="34" charset="0"/>
                <a:ea typeface="+mn-ea"/>
                <a:cs typeface="+mn-cs"/>
              </a:rPr>
              <a:t>ccording to industry reports, development and test infrastructure typically runs at a low utilization rate of approximately 20 percent, which leads to over-provisioning of costly resources when buying hardware exclusively for dev and test purposes.</a:t>
            </a:r>
          </a:p>
          <a:p>
            <a:pPr marL="171450" indent="-171450">
              <a:buFont typeface="Arial" panose="020B0604020202020204" pitchFamily="34" charset="0"/>
              <a:buChar char="•"/>
            </a:pPr>
            <a:r>
              <a:rPr lang="en-US" baseline="0" dirty="0"/>
              <a:t>In a nutshell: if you do not need the compute and storage resources all the time, you should not be forced to pay for them.</a:t>
            </a:r>
          </a:p>
          <a:p>
            <a:pPr marL="171450" indent="-171450">
              <a:buFont typeface="Arial" panose="020B0604020202020204" pitchFamily="34" charset="0"/>
              <a:buChar char="•"/>
            </a:pPr>
            <a:r>
              <a:rPr lang="en-US" baseline="0" dirty="0"/>
              <a:t>That is the beauty of cloud computing: cloud resources can scale based on actual demand. If resources are not needed they are simply switched off and de-commissioned. If they are needed again, then they are brought back, without delay.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Which of these patterns fit your business?</a:t>
            </a: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00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economics ensure that you only pay for resources when they are actually used.</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inherent scalability of a cloud infrastructure means that you can scale up and down at any time without limits, depending on your needs.</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will never over-provision for infrastructure again and this in itself will save you money.</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Combined with other cloud economic</a:t>
            </a:r>
            <a:r>
              <a:rPr lang="en-US" sz="900" kern="1200" baseline="0" dirty="0">
                <a:solidFill>
                  <a:schemeClr val="tx1"/>
                </a:solidFill>
                <a:effectLst/>
                <a:latin typeface="Segoe UI Light" pitchFamily="34" charset="0"/>
                <a:ea typeface="+mn-ea"/>
                <a:cs typeface="+mn-cs"/>
              </a:rPr>
              <a:t> factors</a:t>
            </a:r>
            <a:r>
              <a:rPr lang="en-US" sz="900" kern="1200" dirty="0">
                <a:solidFill>
                  <a:schemeClr val="tx1"/>
                </a:solidFill>
                <a:effectLst/>
                <a:latin typeface="Segoe UI Light" pitchFamily="34" charset="0"/>
                <a:ea typeface="+mn-ea"/>
                <a:cs typeface="+mn-cs"/>
              </a:rPr>
              <a:t>—for example the generally lower resource costs due to the massive</a:t>
            </a:r>
            <a:r>
              <a:rPr lang="en-US" sz="900" kern="1200" baseline="0" dirty="0">
                <a:solidFill>
                  <a:schemeClr val="tx1"/>
                </a:solidFill>
                <a:effectLst/>
                <a:latin typeface="Segoe UI Light" pitchFamily="34" charset="0"/>
                <a:ea typeface="+mn-ea"/>
                <a:cs typeface="+mn-cs"/>
              </a:rPr>
              <a:t> scale</a:t>
            </a:r>
            <a:r>
              <a:rPr lang="en-US" sz="900" kern="1200" dirty="0">
                <a:solidFill>
                  <a:schemeClr val="tx1"/>
                </a:solidFill>
                <a:effectLst/>
                <a:latin typeface="Segoe UI Light" pitchFamily="34" charset="0"/>
                <a:ea typeface="+mn-ea"/>
                <a:cs typeface="+mn-cs"/>
              </a:rPr>
              <a:t> of cloud datacenters—you will realize approximately 30</a:t>
            </a:r>
            <a:r>
              <a:rPr lang="en-US" sz="900" kern="1200" baseline="0" dirty="0">
                <a:solidFill>
                  <a:schemeClr val="tx1"/>
                </a:solidFill>
                <a:effectLst/>
                <a:latin typeface="Segoe UI Light" pitchFamily="34" charset="0"/>
                <a:ea typeface="+mn-ea"/>
                <a:cs typeface="+mn-cs"/>
              </a:rPr>
              <a:t> percent</a:t>
            </a:r>
            <a:r>
              <a:rPr lang="en-US" sz="900" kern="1200" dirty="0">
                <a:solidFill>
                  <a:schemeClr val="tx1"/>
                </a:solidFill>
                <a:effectLst/>
                <a:latin typeface="Segoe UI Light" pitchFamily="34" charset="0"/>
                <a:ea typeface="+mn-ea"/>
                <a:cs typeface="+mn-cs"/>
              </a:rPr>
              <a:t> total cost of ownership savings just by moving one individual </a:t>
            </a:r>
            <a:r>
              <a:rPr lang="en-US" sz="900" kern="1200" dirty="0" err="1">
                <a:solidFill>
                  <a:schemeClr val="tx1"/>
                </a:solidFill>
                <a:effectLst/>
                <a:latin typeface="Segoe UI Light" pitchFamily="34" charset="0"/>
                <a:ea typeface="+mn-ea"/>
                <a:cs typeface="+mn-cs"/>
              </a:rPr>
              <a:t>dev</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test environment to the cloud.</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Moving one application environment to the cloud is a good starting point, but if you </a:t>
            </a:r>
            <a:r>
              <a:rPr lang="en-US" sz="900" b="1" kern="1200" dirty="0">
                <a:solidFill>
                  <a:schemeClr val="tx1"/>
                </a:solidFill>
                <a:effectLst/>
                <a:latin typeface="Segoe UI Light" pitchFamily="34" charset="0"/>
                <a:ea typeface="+mn-ea"/>
                <a:cs typeface="+mn-cs"/>
              </a:rPr>
              <a:t>really</a:t>
            </a:r>
            <a:r>
              <a:rPr lang="en-US" sz="900" kern="1200" dirty="0">
                <a:solidFill>
                  <a:schemeClr val="tx1"/>
                </a:solidFill>
                <a:effectLst/>
                <a:latin typeface="Segoe UI Light" pitchFamily="34" charset="0"/>
                <a:ea typeface="+mn-ea"/>
                <a:cs typeface="+mn-cs"/>
              </a:rPr>
              <a:t> want</a:t>
            </a:r>
            <a:r>
              <a:rPr lang="en-US" sz="900" kern="1200" baseline="0" dirty="0">
                <a:solidFill>
                  <a:schemeClr val="tx1"/>
                </a:solidFill>
                <a:effectLst/>
                <a:latin typeface="Segoe UI Light" pitchFamily="34" charset="0"/>
                <a:ea typeface="+mn-ea"/>
                <a:cs typeface="+mn-cs"/>
              </a:rPr>
              <a:t> to maximize cost savings, it makes sense to look at your entire application portfolio holistically.</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If you move multiple workloads to the cloud—also taking into account production environments—you can realize up to 80 percent TCO savings!</a:t>
            </a:r>
          </a:p>
          <a:p>
            <a:pPr marL="171450" lvl="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KRS</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SMLLC</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01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5/13/2018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41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66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62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AC68-BA5D-47A6-963B-447213BCF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4C399-92CB-45C4-A2C6-03505E7EC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6C046-1241-4160-9D09-509CD3533AA5}"/>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E32F08A3-352F-49F4-96ED-C4962B17C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5646-EFA8-4134-AF74-E0C128EB8CE5}"/>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405596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0CCE-5E60-41AA-B2C0-3BA845848E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1507C-0555-466A-BF9C-7299625883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25F56-8C4B-44AE-868D-7D5EE081AF6C}"/>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AC4E0DBE-9C5A-4A9B-823F-4DD32F090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0AB56-8CA3-46B2-8321-4D04AC2F10E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2695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95F867-9E75-473B-8965-6B06592C2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DBFB35-021F-41F1-B68A-1C3742E253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102F8-855F-4D43-B3C6-F3AFB790FA11}"/>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BB3AF761-97B1-4BA1-B465-DBD17D1D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1A6FF-A72E-4486-BD90-7A968A6E9B14}"/>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26970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7410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122744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8" name="Rectangle 7"/>
          <p:cNvSpPr/>
          <p:nvPr userDrawn="1"/>
        </p:nvSpPr>
        <p:spPr>
          <a:xfrm>
            <a:off x="4764701"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5/13/2018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2" name="Text Placeholder 11"/>
          <p:cNvSpPr>
            <a:spLocks noGrp="1"/>
          </p:cNvSpPr>
          <p:nvPr>
            <p:ph type="body" sz="quarter" idx="14" hasCustomPrompt="1"/>
          </p:nvPr>
        </p:nvSpPr>
        <p:spPr>
          <a:xfrm>
            <a:off x="826393" y="1164571"/>
            <a:ext cx="2754639" cy="782925"/>
          </a:xfrm>
        </p:spPr>
        <p:txBody>
          <a:bodyPr>
            <a:normAutofit/>
          </a:bodyPr>
          <a:lstStyle>
            <a:lvl1pPr marL="0" indent="0">
              <a:buNone/>
              <a:defRPr sz="3920">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2" y="1947495"/>
            <a:ext cx="1750068" cy="489611"/>
          </a:xfrm>
        </p:spPr>
        <p:txBody>
          <a:bodyPr>
            <a:normAutofit/>
          </a:bodyPr>
          <a:lstStyle>
            <a:lvl1pPr marL="0" indent="0">
              <a:buNone/>
              <a:defRPr sz="1766">
                <a:solidFill>
                  <a:srgbClr val="505050"/>
                </a:solidFill>
                <a:latin typeface="+mn-lt"/>
              </a:defRPr>
            </a:lvl1pPr>
          </a:lstStyle>
          <a:p>
            <a:pPr lvl="0"/>
            <a:r>
              <a:rPr lang="en-US" dirty="0"/>
              <a:t>Subtitle</a:t>
            </a:r>
          </a:p>
        </p:txBody>
      </p:sp>
    </p:spTree>
    <p:extLst>
      <p:ext uri="{BB962C8B-B14F-4D97-AF65-F5344CB8AC3E}">
        <p14:creationId xmlns:p14="http://schemas.microsoft.com/office/powerpoint/2010/main" val="244854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364-B716-41CD-926F-767D04B75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1F3E9-D3DF-4EAC-B44A-4FBA3CB5EB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74EE0-CD8C-4761-B9D1-BFD383086C14}"/>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B44AA995-C67D-48DD-8B0E-2DFFDA2DA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C0DB1-8CE6-469E-88C5-DFDB72BE23D8}"/>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17002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6400-51C5-4625-9547-0200C227A0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93B07C-195F-4DE5-95B9-1F29559D8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7D3F02-90DD-4433-B9D4-E8EC2525D616}"/>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C996BD06-9CBC-41F8-9736-699CD7B66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C462C-0365-46AF-887E-2B21C1C7C5E0}"/>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415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3A1B-FB2B-45C9-B7BB-5C6A1CE26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5E3919-C434-43B0-AFE9-49FFC18F50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DC140-B3E5-4519-9701-9D09514CB6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7363C6-26B1-4ADB-9D1B-EDFFA981F333}"/>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6" name="Footer Placeholder 5">
            <a:extLst>
              <a:ext uri="{FF2B5EF4-FFF2-40B4-BE49-F238E27FC236}">
                <a16:creationId xmlns:a16="http://schemas.microsoft.com/office/drawing/2014/main" id="{4C5A22D7-2F40-414E-BA74-E5E3CDC91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3D547-2BE8-41EC-A35F-18D4E5FAFF6C}"/>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8426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C850-B727-4363-B752-06C17B43EA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492537-3C4E-4B56-94F5-CD7DED4DD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EE84B1-4584-4244-9413-F20D27A9C9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9337-AAC8-4A23-A2DD-9C72EAAAC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85ADBC-5F00-4843-9DAE-3A1746AB17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97374B-04F3-40E4-8825-B79EB75B1D8C}"/>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8" name="Footer Placeholder 7">
            <a:extLst>
              <a:ext uri="{FF2B5EF4-FFF2-40B4-BE49-F238E27FC236}">
                <a16:creationId xmlns:a16="http://schemas.microsoft.com/office/drawing/2014/main" id="{7F58C3AA-9F8F-46C2-8EFB-A53E37A06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29390-522B-4450-BE74-A157F364EA5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60234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3985-721A-4AA0-BAF1-2E579D11B2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CFE9B7-D5E8-4CDD-ACB0-75D5562686F3}"/>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4" name="Footer Placeholder 3">
            <a:extLst>
              <a:ext uri="{FF2B5EF4-FFF2-40B4-BE49-F238E27FC236}">
                <a16:creationId xmlns:a16="http://schemas.microsoft.com/office/drawing/2014/main" id="{C06A15F8-30E7-447E-888A-CC9308FCC3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70D97C-0E51-4B4F-BF03-03368310B466}"/>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0596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137E8-8A6F-41F9-A954-7D959B1B92AA}"/>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3" name="Footer Placeholder 2">
            <a:extLst>
              <a:ext uri="{FF2B5EF4-FFF2-40B4-BE49-F238E27FC236}">
                <a16:creationId xmlns:a16="http://schemas.microsoft.com/office/drawing/2014/main" id="{2C31EC12-BC2D-428B-A647-58EB1369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6F0285-01F3-4806-88B4-08146B420C5F}"/>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9953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417-1010-4107-AB01-1E4C3989E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EDA44C-2DB5-4C1E-AF8E-28BA7B858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E0CBAA-8DB4-46E1-81F7-CBB6CC865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A4C6E0-3D11-4A1B-AD5D-77E253F6216F}"/>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6" name="Footer Placeholder 5">
            <a:extLst>
              <a:ext uri="{FF2B5EF4-FFF2-40B4-BE49-F238E27FC236}">
                <a16:creationId xmlns:a16="http://schemas.microsoft.com/office/drawing/2014/main" id="{D53E31C8-F2AB-4CC0-B228-F13A6D23B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62AFD-0972-466D-BCB9-46FB48E20DB9}"/>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70648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48C-C735-4854-963C-D77DF7108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489EE-86B0-4CEF-9398-5F4D86334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F8DB8-F475-4035-82DF-C412ED15E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5F42A-891D-4A20-90FC-DA5A8E0785AA}"/>
              </a:ext>
            </a:extLst>
          </p:cNvPr>
          <p:cNvSpPr>
            <a:spLocks noGrp="1"/>
          </p:cNvSpPr>
          <p:nvPr>
            <p:ph type="dt" sz="half" idx="10"/>
          </p:nvPr>
        </p:nvSpPr>
        <p:spPr/>
        <p:txBody>
          <a:bodyPr/>
          <a:lstStyle/>
          <a:p>
            <a:fld id="{D7251ECA-315B-49AD-BA54-C4C34A8E6FCD}" type="datetimeFigureOut">
              <a:rPr lang="en-US" smtClean="0"/>
              <a:t>5/13/2018</a:t>
            </a:fld>
            <a:endParaRPr lang="en-US"/>
          </a:p>
        </p:txBody>
      </p:sp>
      <p:sp>
        <p:nvSpPr>
          <p:cNvPr id="6" name="Footer Placeholder 5">
            <a:extLst>
              <a:ext uri="{FF2B5EF4-FFF2-40B4-BE49-F238E27FC236}">
                <a16:creationId xmlns:a16="http://schemas.microsoft.com/office/drawing/2014/main" id="{4A476072-804D-441A-835A-A34F67FF7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C3ED1-AF73-42ED-91F1-85710F6AB463}"/>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0469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880395-8326-43EC-942E-7FA1A1B6A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BD8240-DE3D-4AFB-ACE5-2FBE7C13E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A1B98-864C-4805-8F49-C0A4758C9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51ECA-315B-49AD-BA54-C4C34A8E6FCD}" type="datetimeFigureOut">
              <a:rPr lang="en-US" smtClean="0"/>
              <a:t>5/13/2018</a:t>
            </a:fld>
            <a:endParaRPr lang="en-US"/>
          </a:p>
        </p:txBody>
      </p:sp>
      <p:sp>
        <p:nvSpPr>
          <p:cNvPr id="5" name="Footer Placeholder 4">
            <a:extLst>
              <a:ext uri="{FF2B5EF4-FFF2-40B4-BE49-F238E27FC236}">
                <a16:creationId xmlns:a16="http://schemas.microsoft.com/office/drawing/2014/main" id="{3C67F9F1-FB6A-495C-91E0-315EFF816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AC63F-DF06-4874-87B5-79090C30C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7BE56-342C-4BD3-BCF1-F421EC67BD47}" type="slidenum">
              <a:rPr lang="en-US" smtClean="0"/>
              <a:t>‹#›</a:t>
            </a:fld>
            <a:endParaRPr lang="en-US"/>
          </a:p>
        </p:txBody>
      </p:sp>
    </p:spTree>
    <p:extLst>
      <p:ext uri="{BB962C8B-B14F-4D97-AF65-F5344CB8AC3E}">
        <p14:creationId xmlns:p14="http://schemas.microsoft.com/office/powerpoint/2010/main" val="4138217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jpeg"/><Relationship Id="rId26" Type="http://schemas.openxmlformats.org/officeDocument/2006/relationships/image" Target="../media/image47.png"/><Relationship Id="rId3" Type="http://schemas.openxmlformats.org/officeDocument/2006/relationships/image" Target="../media/image25.png"/><Relationship Id="rId21" Type="http://schemas.openxmlformats.org/officeDocument/2006/relationships/image" Target="../media/image42.png"/><Relationship Id="rId7" Type="http://schemas.microsoft.com/office/2007/relationships/hdphoto" Target="../media/hdphoto1.wdp"/><Relationship Id="rId12" Type="http://schemas.openxmlformats.org/officeDocument/2006/relationships/image" Target="../media/image33.png"/><Relationship Id="rId17" Type="http://schemas.openxmlformats.org/officeDocument/2006/relationships/image" Target="../media/image38.jpeg"/><Relationship Id="rId25"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1.gif"/><Relationship Id="rId29"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2.png"/><Relationship Id="rId24" Type="http://schemas.openxmlformats.org/officeDocument/2006/relationships/image" Target="../media/image45.jpeg"/><Relationship Id="rId5" Type="http://schemas.openxmlformats.org/officeDocument/2006/relationships/image" Target="../media/image27.png"/><Relationship Id="rId15" Type="http://schemas.openxmlformats.org/officeDocument/2006/relationships/image" Target="../media/image36.jpe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gif"/><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0.emf"/><Relationship Id="rId3" Type="http://schemas.openxmlformats.org/officeDocument/2006/relationships/image" Target="../media/image51.emf"/><Relationship Id="rId7" Type="http://schemas.openxmlformats.org/officeDocument/2006/relationships/image" Target="../media/image55.jpeg"/><Relationship Id="rId12" Type="http://schemas.openxmlformats.org/officeDocument/2006/relationships/image" Target="../media/image59.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8.emf"/><Relationship Id="rId5" Type="http://schemas.openxmlformats.org/officeDocument/2006/relationships/image" Target="../media/image53.emf"/><Relationship Id="rId10" Type="http://schemas.openxmlformats.org/officeDocument/2006/relationships/image" Target="../media/image57.emf"/><Relationship Id="rId4" Type="http://schemas.openxmlformats.org/officeDocument/2006/relationships/image" Target="../media/image52.emf"/><Relationship Id="rId9" Type="http://schemas.openxmlformats.org/officeDocument/2006/relationships/image" Target="../media/image56.emf"/><Relationship Id="rId14" Type="http://schemas.openxmlformats.org/officeDocument/2006/relationships/image" Target="../media/image61.emf"/></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1.emf"/><Relationship Id="rId7"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8.emf"/><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61.e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4730685" y="2600694"/>
            <a:ext cx="7461316"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chemeClr val="bg1"/>
                </a:solidFill>
                <a:effectLst/>
                <a:uLnTx/>
                <a:uFillTx/>
                <a:latin typeface="+mn-lt"/>
              </a:rPr>
              <a:t>Your vision, your results,</a:t>
            </a:r>
            <a:r>
              <a:rPr kumimoji="0" lang="en-US" sz="3400" b="1" i="0" u="none" strike="noStrike" kern="1200" cap="none" spc="-100" normalizeH="0" noProof="0" dirty="0">
                <a:ln w="3175">
                  <a:noFill/>
                </a:ln>
                <a:solidFill>
                  <a:schemeClr val="bg1"/>
                </a:solidFill>
                <a:effectLst/>
                <a:uLnTx/>
                <a:uFillTx/>
                <a:latin typeface="+mn-lt"/>
              </a:rPr>
              <a:t> your cloud</a:t>
            </a:r>
            <a:endParaRPr kumimoji="0" lang="en-US" sz="3400" b="1" i="0" u="none" strike="noStrike" kern="1200" cap="none" spc="-100" normalizeH="0" baseline="0" noProof="0" dirty="0">
              <a:ln w="3175">
                <a:noFill/>
              </a:ln>
              <a:solidFill>
                <a:schemeClr val="bg1"/>
              </a:solidFill>
              <a:effectLst/>
              <a:uLnTx/>
              <a:uFillTx/>
              <a:latin typeface="+mn-lt"/>
            </a:endParaRP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
        <p:nvSpPr>
          <p:cNvPr id="10" name="Title 1">
            <a:extLst>
              <a:ext uri="{FF2B5EF4-FFF2-40B4-BE49-F238E27FC236}">
                <a16:creationId xmlns:a16="http://schemas.microsoft.com/office/drawing/2014/main" id="{E158421E-30A3-4DF0-ACDD-6C7AB58A63CF}"/>
              </a:ext>
            </a:extLst>
          </p:cNvPr>
          <p:cNvSpPr txBox="1">
            <a:spLocks/>
          </p:cNvSpPr>
          <p:nvPr/>
        </p:nvSpPr>
        <p:spPr bwMode="ltGray">
          <a:xfrm>
            <a:off x="4776953" y="4307017"/>
            <a:ext cx="6489274"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err="1">
                <a:ln w="3175">
                  <a:noFill/>
                </a:ln>
                <a:solidFill>
                  <a:schemeClr val="bg1"/>
                </a:solidFill>
                <a:effectLst/>
                <a:uLnTx/>
                <a:uFillTx/>
                <a:latin typeface="+mn-lt"/>
              </a:rPr>
              <a:t>MSFTGuest</a:t>
            </a:r>
            <a:br>
              <a:rPr lang="en-US" sz="3400" dirty="0">
                <a:solidFill>
                  <a:schemeClr val="bg1"/>
                </a:solidFill>
                <a:latin typeface="+mn-lt"/>
              </a:rPr>
            </a:br>
            <a:r>
              <a:rPr lang="en-US" sz="3400" dirty="0">
                <a:solidFill>
                  <a:schemeClr val="bg1"/>
                </a:solidFill>
                <a:latin typeface="+mn-lt"/>
              </a:rPr>
              <a:t>Event Attendee Code: msevent716yj</a:t>
            </a:r>
            <a:endParaRPr kumimoji="0" lang="en-US" sz="3400" i="0" u="none" strike="noStrike" kern="1200" cap="none" spc="-100" normalizeH="0" baseline="0" noProof="0" dirty="0">
              <a:ln w="3175">
                <a:noFill/>
              </a:ln>
              <a:solidFill>
                <a:schemeClr val="bg1"/>
              </a:solidFill>
              <a:effectLst/>
              <a:uLnTx/>
              <a:uFillTx/>
              <a:latin typeface="+mn-lt"/>
            </a:endParaRPr>
          </a:p>
        </p:txBody>
      </p:sp>
      <p:pic>
        <p:nvPicPr>
          <p:cNvPr id="6" name="Picture 5">
            <a:extLst>
              <a:ext uri="{FF2B5EF4-FFF2-40B4-BE49-F238E27FC236}">
                <a16:creationId xmlns:a16="http://schemas.microsoft.com/office/drawing/2014/main" id="{75B0AE7D-FBC0-45D7-BC57-3BAEFC25D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764" y="5629537"/>
            <a:ext cx="1644874" cy="767608"/>
          </a:xfrm>
          <a:prstGeom prst="rect">
            <a:avLst/>
          </a:prstGeom>
        </p:spPr>
      </p:pic>
      <p:sp>
        <p:nvSpPr>
          <p:cNvPr id="12" name="Title 2">
            <a:extLst>
              <a:ext uri="{FF2B5EF4-FFF2-40B4-BE49-F238E27FC236}">
                <a16:creationId xmlns:a16="http://schemas.microsoft.com/office/drawing/2014/main" id="{27818075-5396-40DA-8736-7D8126642AF5}"/>
              </a:ext>
            </a:extLst>
          </p:cNvPr>
          <p:cNvSpPr txBox="1">
            <a:spLocks/>
          </p:cNvSpPr>
          <p:nvPr/>
        </p:nvSpPr>
        <p:spPr>
          <a:xfrm>
            <a:off x="3187273" y="5699312"/>
            <a:ext cx="5512676" cy="822959"/>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ts val="2420"/>
              </a:lnSpc>
              <a:spcBef>
                <a:spcPct val="0"/>
              </a:spcBef>
              <a:spcAft>
                <a:spcPts val="0"/>
              </a:spcAft>
              <a:buClrTx/>
              <a:buSzTx/>
              <a:buFontTx/>
              <a:buNone/>
              <a:tabLst/>
              <a:defRPr/>
            </a:pPr>
            <a:r>
              <a:rPr lang="en-US" sz="1600" b="1" spc="-29" dirty="0">
                <a:solidFill>
                  <a:schemeClr val="bg1"/>
                </a:solidFill>
                <a:latin typeface="Segoe Pro Display" panose="020B0502040504020203" pitchFamily="34" charset="0"/>
              </a:rPr>
              <a:t> </a:t>
            </a:r>
            <a:endParaRPr kumimoji="0" lang="en-US" sz="1600" b="1" i="0" u="none" strike="noStrike" kern="1200" cap="none" spc="-29" normalizeH="0" baseline="0" noProof="0" dirty="0">
              <a:ln w="3175">
                <a:noFill/>
              </a:ln>
              <a:solidFill>
                <a:schemeClr val="bg1"/>
              </a:solidFill>
              <a:effectLst/>
              <a:uLnTx/>
              <a:uFillTx/>
              <a:latin typeface="Segoe Pro Display" panose="020B0502040504020203" pitchFamily="34" charset="0"/>
            </a:endParaRP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0" i="0" u="none" strike="noStrike" kern="1200" cap="none" spc="-29" normalizeH="0" baseline="0" noProof="0" dirty="0">
                <a:ln w="3175">
                  <a:noFill/>
                </a:ln>
                <a:solidFill>
                  <a:schemeClr val="bg1"/>
                </a:solidFill>
                <a:effectLst/>
                <a:uLnTx/>
                <a:uFillTx/>
                <a:latin typeface="Segoe Pro Display" panose="020B0502040504020203" pitchFamily="34" charset="0"/>
              </a:rPr>
              <a:t>Mike Branstein, Director and Cloud Solutions Architect</a:t>
            </a:r>
          </a:p>
        </p:txBody>
      </p:sp>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0" name="Text Placeholder 29"/>
          <p:cNvSpPr>
            <a:spLocks noGrp="1"/>
          </p:cNvSpPr>
          <p:nvPr>
            <p:ph type="body" sz="quarter" idx="14"/>
          </p:nvPr>
        </p:nvSpPr>
        <p:spPr>
          <a:xfrm>
            <a:off x="826394" y="894558"/>
            <a:ext cx="3256120" cy="1864030"/>
          </a:xfrm>
        </p:spPr>
        <p:txBody>
          <a:bodyPr>
            <a:normAutofit fontScale="92500"/>
          </a:bodyPr>
          <a:lstStyle/>
          <a:p>
            <a:r>
              <a:rPr lang="en-US" dirty="0">
                <a:solidFill>
                  <a:schemeClr val="accent1">
                    <a:lumMod val="75000"/>
                  </a:schemeClr>
                </a:solidFill>
              </a:rPr>
              <a:t>Self-contained </a:t>
            </a:r>
            <a:r>
              <a:rPr lang="en-US" dirty="0">
                <a:solidFill>
                  <a:srgbClr val="2F5597"/>
                </a:solidFill>
              </a:rPr>
              <a:t>VM-based</a:t>
            </a:r>
            <a:r>
              <a:rPr lang="en-US" dirty="0">
                <a:solidFill>
                  <a:schemeClr val="accent1">
                    <a:lumMod val="75000"/>
                  </a:schemeClr>
                </a:solidFill>
              </a:rPr>
              <a:t> apps</a:t>
            </a:r>
            <a:br>
              <a:rPr lang="en-US" dirty="0">
                <a:solidFill>
                  <a:schemeClr val="accent1">
                    <a:lumMod val="75000"/>
                  </a:schemeClr>
                </a:solidFill>
              </a:rPr>
            </a:br>
            <a:r>
              <a:rPr lang="en-US" dirty="0">
                <a:solidFill>
                  <a:schemeClr val="accent1">
                    <a:lumMod val="75000"/>
                  </a:schemeClr>
                </a:solidFill>
              </a:rPr>
              <a:t>and solutions</a:t>
            </a:r>
            <a:endParaRPr lang="en-US" dirty="0"/>
          </a:p>
        </p:txBody>
      </p:sp>
      <p:sp>
        <p:nvSpPr>
          <p:cNvPr id="20" name="Freeform 14"/>
          <p:cNvSpPr>
            <a:spLocks/>
          </p:cNvSpPr>
          <p:nvPr/>
        </p:nvSpPr>
        <p:spPr bwMode="auto">
          <a:xfrm>
            <a:off x="2008815" y="4618823"/>
            <a:ext cx="1248959" cy="149332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3642"/>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180704" y="2982827"/>
            <a:ext cx="1691790" cy="3199728"/>
            <a:chOff x="4214813" y="1756683"/>
            <a:chExt cx="2003425" cy="4006850"/>
          </a:xfrm>
          <a:solidFill>
            <a:srgbClr val="00BCF2"/>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92706" y="3676101"/>
            <a:ext cx="1993738" cy="164077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Self-contained</a:t>
            </a:r>
            <a:br>
              <a:rPr lang="en-US" sz="1371"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632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92525" y="4897965"/>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7917"/>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76896" y="436942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4" name="Group 3"/>
          <p:cNvGrpSpPr/>
          <p:nvPr/>
        </p:nvGrpSpPr>
        <p:grpSpPr>
          <a:xfrm>
            <a:off x="8721470" y="1049750"/>
            <a:ext cx="1812017" cy="372037"/>
            <a:chOff x="8123983" y="1348431"/>
            <a:chExt cx="1848615" cy="379551"/>
          </a:xfrm>
        </p:grpSpPr>
        <p:grpSp>
          <p:nvGrpSpPr>
            <p:cNvPr id="39" name="Group 38"/>
            <p:cNvGrpSpPr/>
            <p:nvPr/>
          </p:nvGrpSpPr>
          <p:grpSpPr>
            <a:xfrm>
              <a:off x="8123983" y="1355038"/>
              <a:ext cx="489421" cy="372944"/>
              <a:chOff x="674117" y="1766950"/>
              <a:chExt cx="479993" cy="365760"/>
            </a:xfrm>
          </p:grpSpPr>
          <p:sp>
            <p:nvSpPr>
              <p:cNvPr id="97" name="Rounded Rectangle 96"/>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8" name="Picture 9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40" name="Group 39"/>
            <p:cNvGrpSpPr/>
            <p:nvPr/>
          </p:nvGrpSpPr>
          <p:grpSpPr>
            <a:xfrm>
              <a:off x="8799687" y="1354843"/>
              <a:ext cx="489421" cy="372944"/>
              <a:chOff x="1240942" y="1766759"/>
              <a:chExt cx="479993" cy="365760"/>
            </a:xfrm>
          </p:grpSpPr>
          <p:sp>
            <p:nvSpPr>
              <p:cNvPr id="95" name="Rounded Rectangle 94"/>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6" name="Picture 9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41" name="Group 40"/>
            <p:cNvGrpSpPr/>
            <p:nvPr/>
          </p:nvGrpSpPr>
          <p:grpSpPr>
            <a:xfrm>
              <a:off x="9483177" y="1348431"/>
              <a:ext cx="489421" cy="372944"/>
              <a:chOff x="1808030" y="1760470"/>
              <a:chExt cx="479993" cy="365760"/>
            </a:xfrm>
          </p:grpSpPr>
          <p:sp>
            <p:nvSpPr>
              <p:cNvPr id="93" name="Rounded Rectangle 92"/>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4" name="Picture 9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grpSp>
      <p:grpSp>
        <p:nvGrpSpPr>
          <p:cNvPr id="5" name="Group 4"/>
          <p:cNvGrpSpPr/>
          <p:nvPr/>
        </p:nvGrpSpPr>
        <p:grpSpPr>
          <a:xfrm>
            <a:off x="8504314" y="2022535"/>
            <a:ext cx="2186678" cy="570882"/>
            <a:chOff x="7902441" y="2340864"/>
            <a:chExt cx="2230841" cy="582411"/>
          </a:xfrm>
        </p:grpSpPr>
        <p:sp>
          <p:nvSpPr>
            <p:cNvPr id="43" name="TextBox 42"/>
            <p:cNvSpPr txBox="1"/>
            <p:nvPr/>
          </p:nvSpPr>
          <p:spPr>
            <a:xfrm>
              <a:off x="7904087" y="2768093"/>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44" name="Rounded Rectangle 43"/>
            <p:cNvSpPr/>
            <p:nvPr/>
          </p:nvSpPr>
          <p:spPr>
            <a:xfrm>
              <a:off x="7902441" y="2340864"/>
              <a:ext cx="2230841" cy="44023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51" name="Picture 50"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67980" y="2377240"/>
              <a:ext cx="343402" cy="343402"/>
            </a:xfrm>
            <a:prstGeom prst="rect">
              <a:avLst/>
            </a:prstGeom>
          </p:spPr>
        </p:pic>
        <p:pic>
          <p:nvPicPr>
            <p:cNvPr id="52" name="Picture 51"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928287" y="2377959"/>
              <a:ext cx="343402" cy="343402"/>
            </a:xfrm>
            <a:prstGeom prst="rect">
              <a:avLst/>
            </a:prstGeom>
          </p:spPr>
        </p:pic>
        <p:pic>
          <p:nvPicPr>
            <p:cNvPr id="53" name="Picture 52" descr="VHD data disk.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196015" y="2377959"/>
              <a:ext cx="371380" cy="371380"/>
            </a:xfrm>
            <a:prstGeom prst="rect">
              <a:avLst/>
            </a:prstGeom>
          </p:spPr>
        </p:pic>
        <p:pic>
          <p:nvPicPr>
            <p:cNvPr id="54" name="Picture 53" descr="VHD data disk.png"/>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606590" y="2378679"/>
              <a:ext cx="371380" cy="371380"/>
            </a:xfrm>
            <a:prstGeom prst="rect">
              <a:avLst/>
            </a:prstGeom>
          </p:spPr>
        </p:pic>
        <p:pic>
          <p:nvPicPr>
            <p:cNvPr id="55" name="Picture 54"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063795" y="2377960"/>
              <a:ext cx="343402" cy="343402"/>
            </a:xfrm>
            <a:prstGeom prst="rect">
              <a:avLst/>
            </a:prstGeom>
          </p:spPr>
        </p:pic>
      </p:grpSp>
      <p:grpSp>
        <p:nvGrpSpPr>
          <p:cNvPr id="3" name="Group 2"/>
          <p:cNvGrpSpPr/>
          <p:nvPr/>
        </p:nvGrpSpPr>
        <p:grpSpPr>
          <a:xfrm>
            <a:off x="8625255" y="854377"/>
            <a:ext cx="2063112" cy="638302"/>
            <a:chOff x="8025825" y="1149112"/>
            <a:chExt cx="2104781" cy="651193"/>
          </a:xfrm>
        </p:grpSpPr>
        <p:sp>
          <p:nvSpPr>
            <p:cNvPr id="42" name="TextBox 41"/>
            <p:cNvSpPr txBox="1"/>
            <p:nvPr/>
          </p:nvSpPr>
          <p:spPr>
            <a:xfrm>
              <a:off x="8110107" y="1149112"/>
              <a:ext cx="1077988" cy="164965"/>
            </a:xfrm>
            <a:prstGeom prst="rect">
              <a:avLst/>
            </a:prstGeom>
            <a:noFill/>
            <a:ln w="19050">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86"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AZURE VIRTUAL MACHINES</a:t>
              </a:r>
            </a:p>
          </p:txBody>
        </p:sp>
        <p:sp>
          <p:nvSpPr>
            <p:cNvPr id="56" name="Rounded Rectangle 55"/>
            <p:cNvSpPr/>
            <p:nvPr/>
          </p:nvSpPr>
          <p:spPr>
            <a:xfrm>
              <a:off x="8025825" y="1304988"/>
              <a:ext cx="2104781" cy="495317"/>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grpSp>
        <p:nvGrpSpPr>
          <p:cNvPr id="6" name="Group 5"/>
          <p:cNvGrpSpPr/>
          <p:nvPr/>
        </p:nvGrpSpPr>
        <p:grpSpPr>
          <a:xfrm>
            <a:off x="8699872" y="1530059"/>
            <a:ext cx="1600193" cy="468388"/>
            <a:chOff x="8101949" y="1838441"/>
            <a:chExt cx="1632512" cy="477848"/>
          </a:xfrm>
        </p:grpSpPr>
        <p:grpSp>
          <p:nvGrpSpPr>
            <p:cNvPr id="62" name="Group 61"/>
            <p:cNvGrpSpPr/>
            <p:nvPr/>
          </p:nvGrpSpPr>
          <p:grpSpPr>
            <a:xfrm>
              <a:off x="8101949" y="1838441"/>
              <a:ext cx="531875" cy="477848"/>
              <a:chOff x="652507" y="2241041"/>
              <a:chExt cx="521629" cy="468643"/>
            </a:xfrm>
          </p:grpSpPr>
          <p:cxnSp>
            <p:nvCxnSpPr>
              <p:cNvPr id="69" name="Straight Connector 68"/>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916167" y="1838441"/>
              <a:ext cx="316129" cy="477129"/>
              <a:chOff x="758067" y="2241041"/>
              <a:chExt cx="310039" cy="467938"/>
            </a:xfrm>
          </p:grpSpPr>
          <p:cxnSp>
            <p:nvCxnSpPr>
              <p:cNvPr id="66" name="Straight Connector 65"/>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H="1">
              <a:off x="9729894" y="1838441"/>
              <a:ext cx="4567" cy="477848"/>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872790" y="616586"/>
            <a:ext cx="2810213" cy="2276881"/>
            <a:chOff x="5217769" y="906517"/>
            <a:chExt cx="2866971" cy="2322867"/>
          </a:xfrm>
        </p:grpSpPr>
        <p:cxnSp>
          <p:nvCxnSpPr>
            <p:cNvPr id="58" name="Elbow Connector 57"/>
            <p:cNvCxnSpPr>
              <a:stCxn id="72" idx="3"/>
              <a:endCxn id="56" idx="1"/>
            </p:cNvCxnSpPr>
            <p:nvPr/>
          </p:nvCxnSpPr>
          <p:spPr>
            <a:xfrm flipV="1">
              <a:off x="6606781" y="1552645"/>
              <a:ext cx="1412083" cy="739467"/>
            </a:xfrm>
            <a:prstGeom prst="bentConnector3">
              <a:avLst>
                <a:gd name="adj1" fmla="val 50000"/>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pic>
          <p:nvPicPr>
            <p:cNvPr id="60" name="Picture 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8927" y="1320703"/>
              <a:ext cx="234466" cy="234466"/>
            </a:xfrm>
            <a:prstGeom prst="rect">
              <a:avLst/>
            </a:prstGeom>
          </p:spPr>
        </p:pic>
        <p:sp>
          <p:nvSpPr>
            <p:cNvPr id="72" name="Rounded Rectangle 71"/>
            <p:cNvSpPr/>
            <p:nvPr/>
          </p:nvSpPr>
          <p:spPr>
            <a:xfrm>
              <a:off x="5217769" y="1354842"/>
              <a:ext cx="1389012" cy="1874542"/>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nvGrpSpPr>
            <p:cNvPr id="73" name="Group 72"/>
            <p:cNvGrpSpPr/>
            <p:nvPr/>
          </p:nvGrpSpPr>
          <p:grpSpPr>
            <a:xfrm>
              <a:off x="5290905" y="906517"/>
              <a:ext cx="344282" cy="395970"/>
              <a:chOff x="5138148" y="753550"/>
              <a:chExt cx="1213770" cy="1941673"/>
            </a:xfrm>
          </p:grpSpPr>
          <p:sp>
            <p:nvSpPr>
              <p:cNvPr id="74" name="Freeform 73"/>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sp>
            <p:nvSpPr>
              <p:cNvPr id="75" name="Freeform 74"/>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grpSp>
        <p:sp>
          <p:nvSpPr>
            <p:cNvPr id="65" name="TextBox 64"/>
            <p:cNvSpPr txBox="1"/>
            <p:nvPr/>
          </p:nvSpPr>
          <p:spPr>
            <a:xfrm>
              <a:off x="7459183" y="1561765"/>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sp>
          <p:nvSpPr>
            <p:cNvPr id="118" name="TextBox 117"/>
            <p:cNvSpPr txBox="1"/>
            <p:nvPr/>
          </p:nvSpPr>
          <p:spPr>
            <a:xfrm>
              <a:off x="5745690" y="975381"/>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DATA CENTER</a:t>
              </a:r>
            </a:p>
          </p:txBody>
        </p:sp>
      </p:grpSp>
      <p:grpSp>
        <p:nvGrpSpPr>
          <p:cNvPr id="11" name="Group 10"/>
          <p:cNvGrpSpPr/>
          <p:nvPr/>
        </p:nvGrpSpPr>
        <p:grpSpPr>
          <a:xfrm>
            <a:off x="5951951" y="1532085"/>
            <a:ext cx="1053523" cy="1253567"/>
            <a:chOff x="5298530" y="1840507"/>
            <a:chExt cx="1074800" cy="1278886"/>
          </a:xfrm>
        </p:grpSpPr>
        <p:grpSp>
          <p:nvGrpSpPr>
            <p:cNvPr id="120" name="Group 119"/>
            <p:cNvGrpSpPr/>
            <p:nvPr/>
          </p:nvGrpSpPr>
          <p:grpSpPr>
            <a:xfrm>
              <a:off x="5379544" y="2480495"/>
              <a:ext cx="489421" cy="372944"/>
              <a:chOff x="674117" y="1766950"/>
              <a:chExt cx="479993" cy="365760"/>
            </a:xfrm>
          </p:grpSpPr>
          <p:sp>
            <p:nvSpPr>
              <p:cNvPr id="121" name="Rounded Rectangle 12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2" name="Picture 1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4" name="Group 123"/>
            <p:cNvGrpSpPr/>
            <p:nvPr/>
          </p:nvGrpSpPr>
          <p:grpSpPr>
            <a:xfrm>
              <a:off x="5618559" y="2308462"/>
              <a:ext cx="489421" cy="372944"/>
              <a:chOff x="674117" y="1766950"/>
              <a:chExt cx="479993" cy="365760"/>
            </a:xfrm>
          </p:grpSpPr>
          <p:sp>
            <p:nvSpPr>
              <p:cNvPr id="125" name="Rounded Rectangle 124"/>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6" name="Picture 1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7" name="Group 126"/>
            <p:cNvGrpSpPr/>
            <p:nvPr/>
          </p:nvGrpSpPr>
          <p:grpSpPr>
            <a:xfrm>
              <a:off x="5883909" y="2547289"/>
              <a:ext cx="489421" cy="372944"/>
              <a:chOff x="674117" y="1766950"/>
              <a:chExt cx="479993" cy="365760"/>
            </a:xfrm>
          </p:grpSpPr>
          <p:sp>
            <p:nvSpPr>
              <p:cNvPr id="128" name="Rounded Rectangle 127"/>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9" name="Picture 1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0" name="Group 129"/>
            <p:cNvGrpSpPr/>
            <p:nvPr/>
          </p:nvGrpSpPr>
          <p:grpSpPr>
            <a:xfrm>
              <a:off x="5647272" y="2746449"/>
              <a:ext cx="489421" cy="372944"/>
              <a:chOff x="674117" y="1766950"/>
              <a:chExt cx="479993" cy="365760"/>
            </a:xfrm>
          </p:grpSpPr>
          <p:sp>
            <p:nvSpPr>
              <p:cNvPr id="131" name="Rounded Rectangle 13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32" name="Picture 1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sp>
          <p:nvSpPr>
            <p:cNvPr id="133" name="TextBox 132"/>
            <p:cNvSpPr txBox="1"/>
            <p:nvPr/>
          </p:nvSpPr>
          <p:spPr>
            <a:xfrm>
              <a:off x="5298530" y="1840507"/>
              <a:ext cx="941552" cy="371283"/>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 </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VIRTUALIZED</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ENVIRONMENTS</a:t>
              </a:r>
            </a:p>
          </p:txBody>
        </p:sp>
      </p:grpSp>
      <p:sp>
        <p:nvSpPr>
          <p:cNvPr id="134" name="TextBox 133"/>
          <p:cNvSpPr txBox="1"/>
          <p:nvPr/>
        </p:nvSpPr>
        <p:spPr>
          <a:xfrm>
            <a:off x="4441760" y="4051041"/>
            <a:ext cx="5543921" cy="26598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1371"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WAYS TO CONNECT YOUR DATA CENTER TO AZURE</a:t>
            </a:r>
          </a:p>
        </p:txBody>
      </p:sp>
      <p:grpSp>
        <p:nvGrpSpPr>
          <p:cNvPr id="19" name="Group 18"/>
          <p:cNvGrpSpPr/>
          <p:nvPr/>
        </p:nvGrpSpPr>
        <p:grpSpPr>
          <a:xfrm>
            <a:off x="4438201" y="4342168"/>
            <a:ext cx="7724777" cy="2399604"/>
            <a:chOff x="4526954" y="4428873"/>
            <a:chExt cx="7880793" cy="2448068"/>
          </a:xfrm>
        </p:grpSpPr>
        <p:sp>
          <p:nvSpPr>
            <p:cNvPr id="18" name="Rectangle 17"/>
            <p:cNvSpPr/>
            <p:nvPr/>
          </p:nvSpPr>
          <p:spPr bwMode="auto">
            <a:xfrm>
              <a:off x="10477709" y="4921391"/>
              <a:ext cx="1930038" cy="1891365"/>
            </a:xfrm>
            <a:prstGeom prst="rect">
              <a:avLst/>
            </a:prstGeom>
            <a:solidFill>
              <a:srgbClr val="1262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123" name="Picture 122"/>
            <p:cNvPicPr>
              <a:picLocks noChangeAspect="1"/>
            </p:cNvPicPr>
            <p:nvPr/>
          </p:nvPicPr>
          <p:blipFill>
            <a:blip r:embed="rId9"/>
            <a:stretch>
              <a:fillRect/>
            </a:stretch>
          </p:blipFill>
          <p:spPr>
            <a:xfrm>
              <a:off x="4526954" y="4428873"/>
              <a:ext cx="5911632" cy="2448068"/>
            </a:xfrm>
            <a:prstGeom prst="rect">
              <a:avLst/>
            </a:prstGeom>
          </p:spPr>
        </p:pic>
        <p:grpSp>
          <p:nvGrpSpPr>
            <p:cNvPr id="148" name="Group 147"/>
            <p:cNvGrpSpPr/>
            <p:nvPr/>
          </p:nvGrpSpPr>
          <p:grpSpPr>
            <a:xfrm>
              <a:off x="10508889" y="4999968"/>
              <a:ext cx="1869727" cy="1738965"/>
              <a:chOff x="-1" y="2365999"/>
              <a:chExt cx="3705225" cy="3446093"/>
            </a:xfrm>
          </p:grpSpPr>
          <p:sp>
            <p:nvSpPr>
              <p:cNvPr id="149" name="Rectangle 148"/>
              <p:cNvSpPr/>
              <p:nvPr/>
            </p:nvSpPr>
            <p:spPr bwMode="auto">
              <a:xfrm>
                <a:off x="-1" y="2365999"/>
                <a:ext cx="3705225" cy="3446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3263" kern="0" dirty="0">
                  <a:gradFill>
                    <a:gsLst>
                      <a:gs pos="0">
                        <a:srgbClr val="FFFFFF"/>
                      </a:gs>
                      <a:gs pos="100000">
                        <a:srgbClr val="FFFFFF"/>
                      </a:gs>
                    </a:gsLst>
                    <a:lin ang="5400000" scaled="0"/>
                  </a:gradFill>
                  <a:ea typeface="Segoe UI" pitchFamily="34" charset="0"/>
                  <a:cs typeface="Segoe UI" pitchFamily="34" charset="0"/>
                </a:endParaRPr>
              </a:p>
              <a:p>
                <a:pPr algn="ctr" defTabSz="932232" fontAlgn="base">
                  <a:lnSpc>
                    <a:spcPct val="90000"/>
                  </a:lnSpc>
                  <a:spcBef>
                    <a:spcPct val="0"/>
                  </a:spcBef>
                  <a:spcAft>
                    <a:spcPct val="0"/>
                  </a:spcAft>
                </a:pPr>
                <a:endParaRPr lang="en-US" sz="326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504799" y="3048077"/>
                <a:ext cx="486020" cy="397652"/>
              </a:xfrm>
              <a:prstGeom prst="rect">
                <a:avLst/>
              </a:prstGeom>
            </p:spPr>
          </p:pic>
          <p:pic>
            <p:nvPicPr>
              <p:cNvPr id="151" name="Picture 150"/>
              <p:cNvPicPr>
                <a:picLocks noChangeAspect="1"/>
              </p:cNvPicPr>
              <p:nvPr/>
            </p:nvPicPr>
            <p:blipFill>
              <a:blip r:embed="rId11"/>
              <a:stretch>
                <a:fillRect/>
              </a:stretch>
            </p:blipFill>
            <p:spPr>
              <a:xfrm>
                <a:off x="1166909" y="3065209"/>
                <a:ext cx="1041327" cy="392781"/>
              </a:xfrm>
              <a:prstGeom prst="rect">
                <a:avLst/>
              </a:prstGeom>
            </p:spPr>
          </p:pic>
          <p:pic>
            <p:nvPicPr>
              <p:cNvPr id="152" name="Picture 151"/>
              <p:cNvPicPr>
                <a:picLocks noChangeAspect="1"/>
              </p:cNvPicPr>
              <p:nvPr/>
            </p:nvPicPr>
            <p:blipFill>
              <a:blip r:embed="rId12"/>
              <a:stretch>
                <a:fillRect/>
              </a:stretch>
            </p:blipFill>
            <p:spPr>
              <a:xfrm>
                <a:off x="124651" y="3618516"/>
                <a:ext cx="865459" cy="458184"/>
              </a:xfrm>
              <a:prstGeom prst="rect">
                <a:avLst/>
              </a:prstGeom>
            </p:spPr>
          </p:pic>
          <p:pic>
            <p:nvPicPr>
              <p:cNvPr id="153" name="Picture 2" descr="http://cdn.mothership.sg/wp-content/uploads/2015/01/Singte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64020" y="2420792"/>
                <a:ext cx="659716" cy="65971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https://encrypted-tbn2.gstatic.com/images?q=tbn:ANd9GcQpOTcqLqRspfCLwM-skf7CTk1Kn_zx4h75nq54g45T3zijoMHv"/>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0545" y="3749390"/>
                <a:ext cx="776815" cy="20035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8" descr="http://isource.com/wp-content/uploads/2014/11/att-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812" y="2540549"/>
                <a:ext cx="335138" cy="32805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descr="http://img1.wikia.nocookie.net/__cb20100705090831/logopedia/images/9/9d/BT_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76120" y="3084161"/>
                <a:ext cx="763876" cy="36156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2" descr="http://www.blufflake.org/wordpress/wp-content/uploads/Level-3-Communications-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10630" y="2641353"/>
                <a:ext cx="792787" cy="21859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06233" y="2453167"/>
                <a:ext cx="848713" cy="489786"/>
              </a:xfrm>
              <a:prstGeom prst="rect">
                <a:avLst/>
              </a:prstGeom>
            </p:spPr>
          </p:pic>
          <p:pic>
            <p:nvPicPr>
              <p:cNvPr id="159" name="Picture 15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26308" y="3519124"/>
                <a:ext cx="1663129" cy="393607"/>
              </a:xfrm>
              <a:prstGeom prst="rect">
                <a:avLst/>
              </a:prstGeom>
            </p:spPr>
          </p:pic>
          <p:pic>
            <p:nvPicPr>
              <p:cNvPr id="160" name="Picture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20203" y="3569924"/>
                <a:ext cx="552964" cy="552964"/>
              </a:xfrm>
              <a:prstGeom prst="rect">
                <a:avLst/>
              </a:prstGeom>
            </p:spPr>
          </p:pic>
          <p:pic>
            <p:nvPicPr>
              <p:cNvPr id="161" name="Picture 160"/>
              <p:cNvPicPr>
                <a:picLocks noChangeAspect="1"/>
              </p:cNvPicPr>
              <p:nvPr/>
            </p:nvPicPr>
            <p:blipFill>
              <a:blip r:embed="rId21"/>
              <a:stretch>
                <a:fillRect/>
              </a:stretch>
            </p:blipFill>
            <p:spPr>
              <a:xfrm>
                <a:off x="214595" y="4234800"/>
                <a:ext cx="1308237" cy="279404"/>
              </a:xfrm>
              <a:prstGeom prst="rect">
                <a:avLst/>
              </a:prstGeom>
            </p:spPr>
          </p:pic>
          <p:pic>
            <p:nvPicPr>
              <p:cNvPr id="162" name="Picture 1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10630" y="4377067"/>
                <a:ext cx="1790803" cy="117216"/>
              </a:xfrm>
              <a:prstGeom prst="rect">
                <a:avLst/>
              </a:prstGeom>
            </p:spPr>
          </p:pic>
          <p:pic>
            <p:nvPicPr>
              <p:cNvPr id="163" name="Picture 16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4651" y="4624187"/>
                <a:ext cx="960560" cy="3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6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1202" y="4640158"/>
                <a:ext cx="971253" cy="233814"/>
              </a:xfrm>
              <a:prstGeom prst="rect">
                <a:avLst/>
              </a:prstGeom>
            </p:spPr>
          </p:pic>
          <p:pic>
            <p:nvPicPr>
              <p:cNvPr id="165" name="Picture 164"/>
              <p:cNvPicPr>
                <a:picLocks noChangeAspect="1"/>
              </p:cNvPicPr>
              <p:nvPr/>
            </p:nvPicPr>
            <p:blipFill>
              <a:blip r:embed="rId25"/>
              <a:stretch>
                <a:fillRect/>
              </a:stretch>
            </p:blipFill>
            <p:spPr>
              <a:xfrm>
                <a:off x="2467395" y="4628584"/>
                <a:ext cx="795821" cy="260268"/>
              </a:xfrm>
              <a:prstGeom prst="rect">
                <a:avLst/>
              </a:prstGeom>
            </p:spPr>
          </p:pic>
          <p:pic>
            <p:nvPicPr>
              <p:cNvPr id="166" name="Picture 165"/>
              <p:cNvPicPr>
                <a:picLocks noChangeAspect="1"/>
              </p:cNvPicPr>
              <p:nvPr/>
            </p:nvPicPr>
            <p:blipFill>
              <a:blip r:embed="rId26"/>
              <a:stretch>
                <a:fillRect/>
              </a:stretch>
            </p:blipFill>
            <p:spPr>
              <a:xfrm>
                <a:off x="166485" y="5121696"/>
                <a:ext cx="581324" cy="444801"/>
              </a:xfrm>
              <a:prstGeom prst="rect">
                <a:avLst/>
              </a:prstGeom>
            </p:spPr>
          </p:pic>
          <p:pic>
            <p:nvPicPr>
              <p:cNvPr id="167" name="Picture 8" descr="Zayo"/>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06233" y="5258868"/>
                <a:ext cx="585854" cy="18615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Aryak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06411" y="5214059"/>
                <a:ext cx="873045" cy="2182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p:cNvPicPr>
                <a:picLocks noChangeAspect="1"/>
              </p:cNvPicPr>
              <p:nvPr/>
            </p:nvPicPr>
            <p:blipFill>
              <a:blip r:embed="rId29"/>
              <a:stretch>
                <a:fillRect/>
              </a:stretch>
            </p:blipFill>
            <p:spPr>
              <a:xfrm>
                <a:off x="2547407" y="5132412"/>
                <a:ext cx="942541" cy="331514"/>
              </a:xfrm>
              <a:prstGeom prst="rect">
                <a:avLst/>
              </a:prstGeom>
            </p:spPr>
          </p:pic>
        </p:grpSp>
        <p:sp>
          <p:nvSpPr>
            <p:cNvPr id="17" name="Rectangle 16"/>
            <p:cNvSpPr/>
            <p:nvPr/>
          </p:nvSpPr>
          <p:spPr bwMode="auto">
            <a:xfrm>
              <a:off x="10477709" y="4429319"/>
              <a:ext cx="1930038" cy="4781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1175" kern="0" dirty="0">
                  <a:solidFill>
                    <a:schemeClr val="bg1"/>
                  </a:solidFill>
                  <a:latin typeface="+mj-lt"/>
                  <a:ea typeface="Segoe UI" pitchFamily="34" charset="0"/>
                  <a:cs typeface="Segoe UI" pitchFamily="34" charset="0"/>
                </a:rPr>
                <a:t>Express Route Partners</a:t>
              </a:r>
            </a:p>
          </p:txBody>
        </p:sp>
      </p:grpSp>
      <p:sp>
        <p:nvSpPr>
          <p:cNvPr id="2" name="Rectangle 1">
            <a:extLst>
              <a:ext uri="{FF2B5EF4-FFF2-40B4-BE49-F238E27FC236}">
                <a16:creationId xmlns:a16="http://schemas.microsoft.com/office/drawing/2014/main" id="{8972B2AC-0953-4431-A75A-029E052CADD8}"/>
              </a:ext>
            </a:extLst>
          </p:cNvPr>
          <p:cNvSpPr/>
          <p:nvPr/>
        </p:nvSpPr>
        <p:spPr>
          <a:xfrm>
            <a:off x="4230806" y="3266254"/>
            <a:ext cx="7961194" cy="67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rPr>
              <a:t>Use this approach as hardware ages and requires a refresh. </a:t>
            </a:r>
            <a:r>
              <a:rPr lang="en-US" dirty="0">
                <a:solidFill>
                  <a:srgbClr val="002060"/>
                </a:solidFill>
              </a:rPr>
              <a:t> </a:t>
            </a:r>
          </a:p>
        </p:txBody>
      </p:sp>
    </p:spTree>
    <p:extLst>
      <p:ext uri="{BB962C8B-B14F-4D97-AF65-F5344CB8AC3E}">
        <p14:creationId xmlns:p14="http://schemas.microsoft.com/office/powerpoint/2010/main" val="2508104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 name="Text Placeholder 2"/>
          <p:cNvSpPr>
            <a:spLocks noGrp="1"/>
          </p:cNvSpPr>
          <p:nvPr>
            <p:ph type="body" sz="quarter" idx="14"/>
          </p:nvPr>
        </p:nvSpPr>
        <p:spPr>
          <a:xfrm>
            <a:off x="826394" y="1164892"/>
            <a:ext cx="3245320" cy="1464513"/>
          </a:xfrm>
        </p:spPr>
        <p:txBody>
          <a:bodyPr>
            <a:normAutofit/>
          </a:bodyPr>
          <a:lstStyle/>
          <a:p>
            <a:r>
              <a:rPr lang="en-US" dirty="0">
                <a:solidFill>
                  <a:srgbClr val="2F5597"/>
                </a:solidFill>
              </a:rPr>
              <a:t>Packaged </a:t>
            </a:r>
            <a:br>
              <a:rPr lang="en-US" dirty="0">
                <a:solidFill>
                  <a:srgbClr val="2F5597"/>
                </a:solidFill>
              </a:rPr>
            </a:br>
            <a:r>
              <a:rPr lang="en-US" dirty="0">
                <a:solidFill>
                  <a:srgbClr val="2F5597"/>
                </a:solidFill>
              </a:rPr>
              <a:t>apps</a:t>
            </a:r>
          </a:p>
        </p:txBody>
      </p:sp>
      <p:sp>
        <p:nvSpPr>
          <p:cNvPr id="20" name="Freeform 14"/>
          <p:cNvSpPr>
            <a:spLocks/>
          </p:cNvSpPr>
          <p:nvPr/>
        </p:nvSpPr>
        <p:spPr bwMode="auto">
          <a:xfrm>
            <a:off x="2063690" y="4765587"/>
            <a:ext cx="1486982" cy="1661612"/>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rgbClr val="0072C6"/>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4758"/>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9387" y="3124908"/>
            <a:ext cx="1489130" cy="2988352"/>
            <a:chOff x="4214813" y="1756683"/>
            <a:chExt cx="2003425" cy="4006850"/>
          </a:xfrm>
          <a:solidFill>
            <a:srgbClr val="B9B9B9"/>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336187" y="3827518"/>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 operations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7441"/>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72255" y="4969579"/>
            <a:ext cx="1441648" cy="1185553"/>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9033"/>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87697" y="4370541"/>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143" name="Group 142"/>
          <p:cNvGrpSpPr/>
          <p:nvPr/>
        </p:nvGrpSpPr>
        <p:grpSpPr>
          <a:xfrm>
            <a:off x="9505356" y="4650705"/>
            <a:ext cx="2160854" cy="1725591"/>
            <a:chOff x="8822415" y="4045446"/>
            <a:chExt cx="3079337" cy="2459062"/>
          </a:xfrm>
        </p:grpSpPr>
        <p:sp>
          <p:nvSpPr>
            <p:cNvPr id="144" name="Rectangle 143"/>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5" name="Group 144"/>
            <p:cNvGrpSpPr/>
            <p:nvPr/>
          </p:nvGrpSpPr>
          <p:grpSpPr>
            <a:xfrm>
              <a:off x="8822415" y="4045446"/>
              <a:ext cx="3079337" cy="1985188"/>
              <a:chOff x="9300956" y="3223358"/>
              <a:chExt cx="2946190" cy="1899351"/>
            </a:xfrm>
          </p:grpSpPr>
          <p:grpSp>
            <p:nvGrpSpPr>
              <p:cNvPr id="146" name="Group 145"/>
              <p:cNvGrpSpPr/>
              <p:nvPr/>
            </p:nvGrpSpPr>
            <p:grpSpPr>
              <a:xfrm>
                <a:off x="10788656" y="3223358"/>
                <a:ext cx="1458490" cy="980587"/>
                <a:chOff x="10628955" y="3238085"/>
                <a:chExt cx="1458490" cy="980587"/>
              </a:xfrm>
            </p:grpSpPr>
            <p:pic>
              <p:nvPicPr>
                <p:cNvPr id="156" name="Picture 155"/>
                <p:cNvPicPr>
                  <a:picLocks noChangeAspect="1"/>
                </p:cNvPicPr>
                <p:nvPr/>
              </p:nvPicPr>
              <p:blipFill>
                <a:blip r:embed="rId3"/>
                <a:stretch>
                  <a:fillRect/>
                </a:stretch>
              </p:blipFill>
              <p:spPr>
                <a:xfrm>
                  <a:off x="10628955" y="3238085"/>
                  <a:ext cx="1458490" cy="980587"/>
                </a:xfrm>
                <a:prstGeom prst="rect">
                  <a:avLst/>
                </a:prstGeom>
              </p:spPr>
            </p:pic>
            <p:sp>
              <p:nvSpPr>
                <p:cNvPr id="157" name="TextBox 156"/>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7" name="Group 146"/>
              <p:cNvGrpSpPr/>
              <p:nvPr/>
            </p:nvGrpSpPr>
            <p:grpSpPr>
              <a:xfrm>
                <a:off x="9418029" y="3373118"/>
                <a:ext cx="1641567" cy="1112793"/>
                <a:chOff x="9408112" y="3317093"/>
                <a:chExt cx="1292341" cy="876058"/>
              </a:xfrm>
            </p:grpSpPr>
            <p:pic>
              <p:nvPicPr>
                <p:cNvPr id="154" name="Picture 153"/>
                <p:cNvPicPr>
                  <a:picLocks noChangeAspect="1"/>
                </p:cNvPicPr>
                <p:nvPr/>
              </p:nvPicPr>
              <p:blipFill>
                <a:blip r:embed="rId4"/>
                <a:stretch>
                  <a:fillRect/>
                </a:stretch>
              </p:blipFill>
              <p:spPr>
                <a:xfrm>
                  <a:off x="9408112" y="3317093"/>
                  <a:ext cx="1292341" cy="876058"/>
                </a:xfrm>
                <a:prstGeom prst="rect">
                  <a:avLst/>
                </a:prstGeom>
              </p:spPr>
            </p:pic>
            <p:sp>
              <p:nvSpPr>
                <p:cNvPr id="155" name="TextBox 154"/>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8" name="Group 147"/>
              <p:cNvGrpSpPr/>
              <p:nvPr/>
            </p:nvGrpSpPr>
            <p:grpSpPr>
              <a:xfrm>
                <a:off x="10474084" y="3905483"/>
                <a:ext cx="1740922" cy="1174699"/>
                <a:chOff x="10266385" y="3762279"/>
                <a:chExt cx="1740922" cy="1174699"/>
              </a:xfrm>
            </p:grpSpPr>
            <p:pic>
              <p:nvPicPr>
                <p:cNvPr id="152" name="Picture 151"/>
                <p:cNvPicPr>
                  <a:picLocks noChangeAspect="1"/>
                </p:cNvPicPr>
                <p:nvPr/>
              </p:nvPicPr>
              <p:blipFill>
                <a:blip r:embed="rId5"/>
                <a:stretch>
                  <a:fillRect/>
                </a:stretch>
              </p:blipFill>
              <p:spPr>
                <a:xfrm>
                  <a:off x="10266385" y="3762279"/>
                  <a:ext cx="1740922" cy="1174699"/>
                </a:xfrm>
                <a:prstGeom prst="rect">
                  <a:avLst/>
                </a:prstGeom>
              </p:spPr>
            </p:pic>
            <p:sp>
              <p:nvSpPr>
                <p:cNvPr id="153" name="TextBox 152"/>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9" name="Group 148"/>
              <p:cNvGrpSpPr/>
              <p:nvPr/>
            </p:nvGrpSpPr>
            <p:grpSpPr>
              <a:xfrm>
                <a:off x="9300956" y="4146061"/>
                <a:ext cx="1452632" cy="976648"/>
                <a:chOff x="9301960" y="4339948"/>
                <a:chExt cx="1452632" cy="976648"/>
              </a:xfrm>
            </p:grpSpPr>
            <p:pic>
              <p:nvPicPr>
                <p:cNvPr id="150" name="Picture 149"/>
                <p:cNvPicPr>
                  <a:picLocks noChangeAspect="1"/>
                </p:cNvPicPr>
                <p:nvPr/>
              </p:nvPicPr>
              <p:blipFill>
                <a:blip r:embed="rId3"/>
                <a:stretch>
                  <a:fillRect/>
                </a:stretch>
              </p:blipFill>
              <p:spPr>
                <a:xfrm>
                  <a:off x="9301960" y="4339948"/>
                  <a:ext cx="1452632" cy="976648"/>
                </a:xfrm>
                <a:prstGeom prst="rect">
                  <a:avLst/>
                </a:prstGeom>
              </p:spPr>
            </p:pic>
            <p:sp>
              <p:nvSpPr>
                <p:cNvPr id="151" name="TextBox 150"/>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2" name="Group 1"/>
          <p:cNvGrpSpPr/>
          <p:nvPr/>
        </p:nvGrpSpPr>
        <p:grpSpPr>
          <a:xfrm>
            <a:off x="7594253" y="997886"/>
            <a:ext cx="1569646" cy="1910944"/>
            <a:chOff x="7746747" y="1017047"/>
            <a:chExt cx="1601349" cy="1949538"/>
          </a:xfrm>
        </p:grpSpPr>
        <p:sp>
          <p:nvSpPr>
            <p:cNvPr id="166" name="Rectangle 165"/>
            <p:cNvSpPr/>
            <p:nvPr/>
          </p:nvSpPr>
          <p:spPr bwMode="auto">
            <a:xfrm>
              <a:off x="7746747" y="1017047"/>
              <a:ext cx="1601349" cy="194953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Self-service</a:t>
              </a:r>
            </a:p>
          </p:txBody>
        </p:sp>
        <p:grpSp>
          <p:nvGrpSpPr>
            <p:cNvPr id="167" name="Group 166"/>
            <p:cNvGrpSpPr/>
            <p:nvPr/>
          </p:nvGrpSpPr>
          <p:grpSpPr>
            <a:xfrm>
              <a:off x="7910328" y="1584323"/>
              <a:ext cx="738176" cy="459947"/>
              <a:chOff x="5206397" y="-1116205"/>
              <a:chExt cx="1575471" cy="925627"/>
            </a:xfrm>
          </p:grpSpPr>
          <p:sp>
            <p:nvSpPr>
              <p:cNvPr id="168" name="Rectangle 167"/>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895861" fontAlgn="base">
                  <a:lnSpc>
                    <a:spcPct val="90000"/>
                  </a:lnSpc>
                  <a:spcBef>
                    <a:spcPct val="0"/>
                  </a:spcBef>
                  <a:spcAft>
                    <a:spcPct val="0"/>
                  </a:spcAft>
                </a:pPr>
                <a:endParaRPr lang="en-US" sz="1567" kern="0" spc="-49" dirty="0">
                  <a:gradFill>
                    <a:gsLst>
                      <a:gs pos="1250">
                        <a:srgbClr val="EFEFEF"/>
                      </a:gs>
                      <a:gs pos="10417">
                        <a:srgbClr val="EFEFEF"/>
                      </a:gs>
                    </a:gsLst>
                    <a:lin ang="5400000" scaled="0"/>
                  </a:gradFill>
                </a:endParaRPr>
              </a:p>
            </p:txBody>
          </p:sp>
          <p:grpSp>
            <p:nvGrpSpPr>
              <p:cNvPr id="169" name="Group 168"/>
              <p:cNvGrpSpPr/>
              <p:nvPr/>
            </p:nvGrpSpPr>
            <p:grpSpPr>
              <a:xfrm>
                <a:off x="5206397" y="-1116205"/>
                <a:ext cx="1575471" cy="925627"/>
                <a:chOff x="5206398" y="-1645224"/>
                <a:chExt cx="2119010" cy="1244966"/>
              </a:xfrm>
            </p:grpSpPr>
            <p:sp>
              <p:nvSpPr>
                <p:cNvPr id="170" name="Freeform 5"/>
                <p:cNvSpPr>
                  <a:spLocks noChangeAspect="1" noEditPoints="1"/>
                </p:cNvSpPr>
                <p:nvPr/>
              </p:nvSpPr>
              <p:spPr bwMode="auto">
                <a:xfrm>
                  <a:off x="6690557" y="-1645224"/>
                  <a:ext cx="634851" cy="1220265"/>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13903">
                    <a:defRPr/>
                  </a:pPr>
                  <a:endParaRPr lang="en-US" sz="1567" kern="0" dirty="0">
                    <a:solidFill>
                      <a:srgbClr val="505050"/>
                    </a:solidFill>
                    <a:ea typeface="ＭＳ Ｐゴシック" charset="0"/>
                  </a:endParaRPr>
                </a:p>
              </p:txBody>
            </p:sp>
            <p:pic>
              <p:nvPicPr>
                <p:cNvPr id="171" name="Picture 170"/>
                <p:cNvPicPr>
                  <a:picLocks noChangeAspect="1"/>
                </p:cNvPicPr>
                <p:nvPr/>
              </p:nvPicPr>
              <p:blipFill>
                <a:blip r:embed="rId6"/>
                <a:stretch>
                  <a:fillRect/>
                </a:stretch>
              </p:blipFill>
              <p:spPr>
                <a:xfrm>
                  <a:off x="5206398" y="-1645224"/>
                  <a:ext cx="1460260" cy="1244966"/>
                </a:xfrm>
                <a:prstGeom prst="rect">
                  <a:avLst/>
                </a:prstGeom>
              </p:spPr>
            </p:pic>
            <p:pic>
              <p:nvPicPr>
                <p:cNvPr id="172" name="Picture 171"/>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842329" y="-1265818"/>
                  <a:ext cx="338493" cy="394913"/>
                </a:xfrm>
                <a:prstGeom prst="rect">
                  <a:avLst/>
                </a:prstGeom>
                <a:noFill/>
                <a:ln>
                  <a:noFill/>
                </a:ln>
              </p:spPr>
            </p:pic>
            <p:pic>
              <p:nvPicPr>
                <p:cNvPr id="173" name="Picture 17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174" name="Picture 173"/>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nvGrpSpPr>
            <p:cNvPr id="160" name="Group 159"/>
            <p:cNvGrpSpPr/>
            <p:nvPr/>
          </p:nvGrpSpPr>
          <p:grpSpPr>
            <a:xfrm>
              <a:off x="7875068" y="2200790"/>
              <a:ext cx="809125" cy="419546"/>
              <a:chOff x="5338516" y="3496630"/>
              <a:chExt cx="935062" cy="484847"/>
            </a:xfrm>
          </p:grpSpPr>
          <p:pic>
            <p:nvPicPr>
              <p:cNvPr id="164" name="Picture 163"/>
              <p:cNvPicPr>
                <a:picLocks noChangeAspect="1"/>
              </p:cNvPicPr>
              <p:nvPr/>
            </p:nvPicPr>
            <p:blipFill>
              <a:blip r:embed="rId9"/>
              <a:stretch>
                <a:fillRect/>
              </a:stretch>
            </p:blipFill>
            <p:spPr>
              <a:xfrm>
                <a:off x="5338516" y="3496630"/>
                <a:ext cx="935062" cy="484847"/>
              </a:xfrm>
              <a:prstGeom prst="rect">
                <a:avLst/>
              </a:prstGeom>
            </p:spPr>
          </p:pic>
          <p:pic>
            <p:nvPicPr>
              <p:cNvPr id="165" name="Picture 164"/>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161" name="Group 160"/>
            <p:cNvGrpSpPr/>
            <p:nvPr/>
          </p:nvGrpSpPr>
          <p:grpSpPr>
            <a:xfrm>
              <a:off x="8726008" y="1828772"/>
              <a:ext cx="521909" cy="727154"/>
              <a:chOff x="6993567" y="2662187"/>
              <a:chExt cx="1001250" cy="1395000"/>
            </a:xfrm>
          </p:grpSpPr>
          <p:pic>
            <p:nvPicPr>
              <p:cNvPr id="162" name="Picture 161"/>
              <p:cNvPicPr>
                <a:picLocks noChangeAspect="1"/>
              </p:cNvPicPr>
              <p:nvPr/>
            </p:nvPicPr>
            <p:blipFill>
              <a:blip r:embed="rId10"/>
              <a:stretch>
                <a:fillRect/>
              </a:stretch>
            </p:blipFill>
            <p:spPr>
              <a:xfrm>
                <a:off x="6993567" y="2662187"/>
                <a:ext cx="1001250" cy="1395000"/>
              </a:xfrm>
              <a:prstGeom prst="rect">
                <a:avLst/>
              </a:prstGeom>
            </p:spPr>
          </p:pic>
          <p:pic>
            <p:nvPicPr>
              <p:cNvPr id="163" name="Picture 16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175" name="Group 174"/>
          <p:cNvGrpSpPr/>
          <p:nvPr/>
        </p:nvGrpSpPr>
        <p:grpSpPr>
          <a:xfrm>
            <a:off x="9239869" y="997886"/>
            <a:ext cx="1487507" cy="1910944"/>
            <a:chOff x="7261713" y="1591730"/>
            <a:chExt cx="1754002" cy="2253297"/>
          </a:xfrm>
        </p:grpSpPr>
        <p:sp>
          <p:nvSpPr>
            <p:cNvPr id="176" name="Rectangle 175"/>
            <p:cNvSpPr/>
            <p:nvPr/>
          </p:nvSpPr>
          <p:spPr bwMode="auto">
            <a:xfrm>
              <a:off x="7261713" y="1591730"/>
              <a:ext cx="1754002" cy="22532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Single</a:t>
              </a:r>
              <a:br>
                <a:rPr lang="en-US" sz="1567" kern="0" dirty="0">
                  <a:solidFill>
                    <a:srgbClr val="505050"/>
                  </a:solidFill>
                  <a:latin typeface="Segoe UI Light"/>
                </a:rPr>
              </a:br>
              <a:r>
                <a:rPr lang="en-US" sz="1567" kern="0" dirty="0">
                  <a:solidFill>
                    <a:srgbClr val="505050"/>
                  </a:solidFill>
                  <a:latin typeface="Segoe UI Light"/>
                </a:rPr>
                <a:t> sign on</a:t>
              </a:r>
            </a:p>
          </p:txBody>
        </p:sp>
        <p:grpSp>
          <p:nvGrpSpPr>
            <p:cNvPr id="177" name="Group 176"/>
            <p:cNvGrpSpPr/>
            <p:nvPr/>
          </p:nvGrpSpPr>
          <p:grpSpPr>
            <a:xfrm>
              <a:off x="7452321" y="2725821"/>
              <a:ext cx="1448019" cy="600424"/>
              <a:chOff x="2791538" y="3508689"/>
              <a:chExt cx="1318294" cy="499982"/>
            </a:xfrm>
          </p:grpSpPr>
          <p:sp>
            <p:nvSpPr>
              <p:cNvPr id="178" name="Rectangle 177"/>
              <p:cNvSpPr/>
              <p:nvPr/>
            </p:nvSpPr>
            <p:spPr bwMode="auto">
              <a:xfrm>
                <a:off x="2791538" y="3809597"/>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endParaRPr lang="en-US" sz="1371" kern="0" dirty="0">
                  <a:solidFill>
                    <a:srgbClr val="FFFFFF"/>
                  </a:solidFill>
                </a:endParaRPr>
              </a:p>
            </p:txBody>
          </p:sp>
          <p:sp>
            <p:nvSpPr>
              <p:cNvPr id="179" name="Rectangle 178"/>
              <p:cNvSpPr/>
              <p:nvPr/>
            </p:nvSpPr>
            <p:spPr bwMode="auto">
              <a:xfrm>
                <a:off x="2827947" y="3792355"/>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r>
                  <a:rPr lang="en-US" sz="1078" kern="0" dirty="0">
                    <a:solidFill>
                      <a:srgbClr val="FFFFFF"/>
                    </a:solidFill>
                  </a:rPr>
                  <a:t> •••••••••••</a:t>
                </a:r>
              </a:p>
            </p:txBody>
          </p:sp>
          <p:sp>
            <p:nvSpPr>
              <p:cNvPr id="180" name="Rectangle 179"/>
              <p:cNvSpPr/>
              <p:nvPr/>
            </p:nvSpPr>
            <p:spPr bwMode="auto">
              <a:xfrm>
                <a:off x="2791539" y="3508689"/>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marL="89598" defTabSz="913691" fontAlgn="base">
                  <a:spcBef>
                    <a:spcPct val="0"/>
                  </a:spcBef>
                  <a:spcAft>
                    <a:spcPct val="0"/>
                  </a:spcAft>
                  <a:defRPr/>
                </a:pPr>
                <a:r>
                  <a:rPr lang="en-US" sz="784" kern="0" dirty="0">
                    <a:solidFill>
                      <a:srgbClr val="FFFFFF"/>
                    </a:solidFill>
                  </a:rPr>
                  <a:t>Username</a:t>
                </a:r>
              </a:p>
            </p:txBody>
          </p:sp>
        </p:grpSp>
      </p:grpSp>
      <p:grpSp>
        <p:nvGrpSpPr>
          <p:cNvPr id="181" name="Group 180"/>
          <p:cNvGrpSpPr/>
          <p:nvPr/>
        </p:nvGrpSpPr>
        <p:grpSpPr>
          <a:xfrm>
            <a:off x="6008546" y="999781"/>
            <a:ext cx="1487509" cy="1909048"/>
            <a:chOff x="3549729" y="1716049"/>
            <a:chExt cx="1754002" cy="2251061"/>
          </a:xfrm>
        </p:grpSpPr>
        <p:sp>
          <p:nvSpPr>
            <p:cNvPr id="182" name="Rectangle 181"/>
            <p:cNvSpPr/>
            <p:nvPr/>
          </p:nvSpPr>
          <p:spPr bwMode="auto">
            <a:xfrm>
              <a:off x="3549729" y="1716049"/>
              <a:ext cx="1754002" cy="22510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Simple connection</a:t>
              </a:r>
            </a:p>
          </p:txBody>
        </p:sp>
        <p:grpSp>
          <p:nvGrpSpPr>
            <p:cNvPr id="183" name="Group 182"/>
            <p:cNvGrpSpPr/>
            <p:nvPr/>
          </p:nvGrpSpPr>
          <p:grpSpPr>
            <a:xfrm>
              <a:off x="3793287" y="2782574"/>
              <a:ext cx="1133465" cy="795030"/>
              <a:chOff x="3793287" y="2782574"/>
              <a:chExt cx="1133465" cy="795030"/>
            </a:xfrm>
          </p:grpSpPr>
          <p:sp>
            <p:nvSpPr>
              <p:cNvPr id="184" name="Freeform 31"/>
              <p:cNvSpPr>
                <a:spLocks noEditPoints="1"/>
              </p:cNvSpPr>
              <p:nvPr/>
            </p:nvSpPr>
            <p:spPr bwMode="auto">
              <a:xfrm rot="900000">
                <a:off x="4141161" y="3143756"/>
                <a:ext cx="520935" cy="43384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89604" tIns="44802" rIns="89604" bIns="44802" numCol="1" anchor="t" anchorCtr="0" compatLnSpc="1">
                <a:prstTxWarp prst="textNoShape">
                  <a:avLst/>
                </a:prstTxWarp>
              </a:bodyPr>
              <a:lstStyle/>
              <a:p>
                <a:pPr defTabSz="913722"/>
                <a:endParaRPr lang="en-US" sz="1371" kern="0">
                  <a:solidFill>
                    <a:srgbClr val="505050"/>
                  </a:solidFill>
                  <a:ea typeface="ＭＳ Ｐゴシック" charset="0"/>
                </a:endParaRPr>
              </a:p>
            </p:txBody>
          </p:sp>
          <p:grpSp>
            <p:nvGrpSpPr>
              <p:cNvPr id="185" name="Group 184"/>
              <p:cNvGrpSpPr/>
              <p:nvPr/>
            </p:nvGrpSpPr>
            <p:grpSpPr>
              <a:xfrm>
                <a:off x="3793287" y="2782574"/>
                <a:ext cx="1133465" cy="301163"/>
                <a:chOff x="8838017" y="3488861"/>
                <a:chExt cx="615550" cy="163552"/>
              </a:xfrm>
              <a:solidFill>
                <a:srgbClr val="7F7F7F"/>
              </a:solidFill>
            </p:grpSpPr>
            <p:sp>
              <p:nvSpPr>
                <p:cNvPr id="186" name="Freeform 131"/>
                <p:cNvSpPr>
                  <a:spLocks/>
                </p:cNvSpPr>
                <p:nvPr/>
              </p:nvSpPr>
              <p:spPr bwMode="black">
                <a:xfrm>
                  <a:off x="9204087" y="3492367"/>
                  <a:ext cx="249480" cy="160046"/>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sp>
              <p:nvSpPr>
                <p:cNvPr id="187" name="Freeform 132"/>
                <p:cNvSpPr>
                  <a:spLocks/>
                </p:cNvSpPr>
                <p:nvPr/>
              </p:nvSpPr>
              <p:spPr bwMode="black">
                <a:xfrm>
                  <a:off x="8838017" y="3488861"/>
                  <a:ext cx="245111" cy="163551"/>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grpSp>
        </p:grpSp>
      </p:grpSp>
      <p:grpSp>
        <p:nvGrpSpPr>
          <p:cNvPr id="188" name="Group 187"/>
          <p:cNvGrpSpPr/>
          <p:nvPr/>
        </p:nvGrpSpPr>
        <p:grpSpPr>
          <a:xfrm>
            <a:off x="4540919" y="3985661"/>
            <a:ext cx="3090764" cy="2820735"/>
            <a:chOff x="-109908" y="3577535"/>
            <a:chExt cx="3153637" cy="2878111"/>
          </a:xfrm>
        </p:grpSpPr>
        <p:grpSp>
          <p:nvGrpSpPr>
            <p:cNvPr id="189" name="Group 188"/>
            <p:cNvGrpSpPr/>
            <p:nvPr/>
          </p:nvGrpSpPr>
          <p:grpSpPr>
            <a:xfrm>
              <a:off x="657780" y="4081871"/>
              <a:ext cx="1446550" cy="1323565"/>
              <a:chOff x="2501656" y="3425981"/>
              <a:chExt cx="1199283" cy="1097328"/>
            </a:xfrm>
          </p:grpSpPr>
          <p:grpSp>
            <p:nvGrpSpPr>
              <p:cNvPr id="234" name="Group 233"/>
              <p:cNvGrpSpPr/>
              <p:nvPr/>
            </p:nvGrpSpPr>
            <p:grpSpPr>
              <a:xfrm>
                <a:off x="2501656" y="3425981"/>
                <a:ext cx="1098104" cy="1097328"/>
                <a:chOff x="13721177" y="6333144"/>
                <a:chExt cx="776180" cy="775633"/>
              </a:xfrm>
            </p:grpSpPr>
            <p:sp>
              <p:nvSpPr>
                <p:cNvPr id="245"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6"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8"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9"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5" name="Group 234"/>
              <p:cNvGrpSpPr/>
              <p:nvPr/>
            </p:nvGrpSpPr>
            <p:grpSpPr>
              <a:xfrm>
                <a:off x="2933524" y="3467810"/>
                <a:ext cx="511794" cy="510807"/>
                <a:chOff x="13445955" y="6796212"/>
                <a:chExt cx="456988" cy="456109"/>
              </a:xfrm>
            </p:grpSpPr>
            <p:sp>
              <p:nvSpPr>
                <p:cNvPr id="241"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2"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3"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4"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6" name="Group 7"/>
              <p:cNvGrpSpPr>
                <a:grpSpLocks/>
              </p:cNvGrpSpPr>
              <p:nvPr/>
            </p:nvGrpSpPr>
            <p:grpSpPr bwMode="auto">
              <a:xfrm>
                <a:off x="3304795" y="3695801"/>
                <a:ext cx="396144" cy="396143"/>
                <a:chOff x="7857929" y="4717012"/>
                <a:chExt cx="1304516" cy="1314073"/>
              </a:xfrm>
            </p:grpSpPr>
            <p:sp>
              <p:nvSpPr>
                <p:cNvPr id="23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90" name="Group 189"/>
            <p:cNvGrpSpPr/>
            <p:nvPr/>
          </p:nvGrpSpPr>
          <p:grpSpPr>
            <a:xfrm>
              <a:off x="-109908" y="3577535"/>
              <a:ext cx="2829393" cy="1363153"/>
              <a:chOff x="-109908" y="3577535"/>
              <a:chExt cx="2829393" cy="1363153"/>
            </a:xfrm>
          </p:grpSpPr>
          <p:grpSp>
            <p:nvGrpSpPr>
              <p:cNvPr id="229" name="Group 228"/>
              <p:cNvGrpSpPr/>
              <p:nvPr/>
            </p:nvGrpSpPr>
            <p:grpSpPr>
              <a:xfrm>
                <a:off x="274953" y="3654279"/>
                <a:ext cx="2444532" cy="1286409"/>
                <a:chOff x="274112" y="3654283"/>
                <a:chExt cx="2444879" cy="1286587"/>
              </a:xfrm>
            </p:grpSpPr>
            <p:sp>
              <p:nvSpPr>
                <p:cNvPr id="232" name="Rectangle 231"/>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233" name="Rectangle 232"/>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230" name="Picture 229"/>
              <p:cNvPicPr>
                <a:picLocks noChangeAspect="1"/>
              </p:cNvPicPr>
              <p:nvPr/>
            </p:nvPicPr>
            <p:blipFill>
              <a:blip r:embed="rId11"/>
              <a:stretch>
                <a:fillRect/>
              </a:stretch>
            </p:blipFill>
            <p:spPr>
              <a:xfrm>
                <a:off x="-109908" y="3577535"/>
                <a:ext cx="690146" cy="456857"/>
              </a:xfrm>
              <a:prstGeom prst="rect">
                <a:avLst/>
              </a:prstGeom>
            </p:spPr>
          </p:pic>
          <p:pic>
            <p:nvPicPr>
              <p:cNvPr id="231" name="Picture 230"/>
              <p:cNvPicPr>
                <a:picLocks noChangeAspect="1"/>
              </p:cNvPicPr>
              <p:nvPr/>
            </p:nvPicPr>
            <p:blipFill>
              <a:blip r:embed="rId12"/>
              <a:stretch>
                <a:fillRect/>
              </a:stretch>
            </p:blipFill>
            <p:spPr>
              <a:xfrm>
                <a:off x="44130" y="4267450"/>
                <a:ext cx="366507" cy="513929"/>
              </a:xfrm>
              <a:prstGeom prst="rect">
                <a:avLst/>
              </a:prstGeom>
            </p:spPr>
          </p:pic>
        </p:grpSp>
        <p:grpSp>
          <p:nvGrpSpPr>
            <p:cNvPr id="191" name="Group 190"/>
            <p:cNvGrpSpPr/>
            <p:nvPr/>
          </p:nvGrpSpPr>
          <p:grpSpPr>
            <a:xfrm>
              <a:off x="1341864" y="4194317"/>
              <a:ext cx="1701865" cy="2261329"/>
              <a:chOff x="1341864" y="4194317"/>
              <a:chExt cx="1701865" cy="2261329"/>
            </a:xfrm>
          </p:grpSpPr>
          <p:grpSp>
            <p:nvGrpSpPr>
              <p:cNvPr id="192" name="Group 191"/>
              <p:cNvGrpSpPr/>
              <p:nvPr/>
            </p:nvGrpSpPr>
            <p:grpSpPr>
              <a:xfrm>
                <a:off x="1638076" y="4194317"/>
                <a:ext cx="1286469" cy="1827789"/>
                <a:chOff x="4410437" y="5171160"/>
                <a:chExt cx="871461" cy="1238332"/>
              </a:xfrm>
            </p:grpSpPr>
            <p:sp>
              <p:nvSpPr>
                <p:cNvPr id="194"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5"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6"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7"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8"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9"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1"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2"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3"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4"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5"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6"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7"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8"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9"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0"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1"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2"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3"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4"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5"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6"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7"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8"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9"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0"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1"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2"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3"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4"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5"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6"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7"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93" name="Rectangle 192"/>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50" name="Group 249"/>
          <p:cNvGrpSpPr/>
          <p:nvPr/>
        </p:nvGrpSpPr>
        <p:grpSpPr>
          <a:xfrm>
            <a:off x="6409424" y="2717096"/>
            <a:ext cx="4479381" cy="1420152"/>
            <a:chOff x="3885549" y="4315746"/>
            <a:chExt cx="4570497" cy="1449039"/>
          </a:xfrm>
        </p:grpSpPr>
        <p:grpSp>
          <p:nvGrpSpPr>
            <p:cNvPr id="251" name="Group 250"/>
            <p:cNvGrpSpPr/>
            <p:nvPr/>
          </p:nvGrpSpPr>
          <p:grpSpPr>
            <a:xfrm>
              <a:off x="5079169" y="4315746"/>
              <a:ext cx="1744885" cy="1095197"/>
              <a:chOff x="5084066" y="4315746"/>
              <a:chExt cx="1744885" cy="1095197"/>
            </a:xfrm>
          </p:grpSpPr>
          <p:grpSp>
            <p:nvGrpSpPr>
              <p:cNvPr id="253" name="Group 252"/>
              <p:cNvGrpSpPr/>
              <p:nvPr/>
            </p:nvGrpSpPr>
            <p:grpSpPr>
              <a:xfrm>
                <a:off x="5084066" y="4315746"/>
                <a:ext cx="1744885" cy="1095197"/>
                <a:chOff x="2658482" y="4315746"/>
                <a:chExt cx="1744885" cy="1095197"/>
              </a:xfrm>
            </p:grpSpPr>
            <p:grpSp>
              <p:nvGrpSpPr>
                <p:cNvPr id="255" name="Group 254"/>
                <p:cNvGrpSpPr/>
                <p:nvPr/>
              </p:nvGrpSpPr>
              <p:grpSpPr>
                <a:xfrm>
                  <a:off x="2658482" y="4315746"/>
                  <a:ext cx="1744885" cy="1095197"/>
                  <a:chOff x="2658482" y="4315746"/>
                  <a:chExt cx="1744885" cy="1095197"/>
                </a:xfrm>
              </p:grpSpPr>
              <p:pic>
                <p:nvPicPr>
                  <p:cNvPr id="257" name="Picture 256"/>
                  <p:cNvPicPr>
                    <a:picLocks noChangeAspect="1"/>
                  </p:cNvPicPr>
                  <p:nvPr/>
                </p:nvPicPr>
                <p:blipFill>
                  <a:blip r:embed="rId13"/>
                  <a:stretch>
                    <a:fillRect/>
                  </a:stretch>
                </p:blipFill>
                <p:spPr>
                  <a:xfrm>
                    <a:off x="2658482" y="4315746"/>
                    <a:ext cx="1621360" cy="1095197"/>
                  </a:xfrm>
                  <a:prstGeom prst="rect">
                    <a:avLst/>
                  </a:prstGeom>
                </p:spPr>
              </p:pic>
              <p:sp>
                <p:nvSpPr>
                  <p:cNvPr id="258" name="Oval 257"/>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56" name="Freeform 255"/>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54" name="Picture 253"/>
              <p:cNvPicPr>
                <a:picLocks noChangeAspect="1"/>
              </p:cNvPicPr>
              <p:nvPr/>
            </p:nvPicPr>
            <p:blipFill>
              <a:blip r:embed="rId14"/>
              <a:stretch>
                <a:fillRect/>
              </a:stretch>
            </p:blipFill>
            <p:spPr>
              <a:xfrm>
                <a:off x="5575733" y="4596902"/>
                <a:ext cx="648263" cy="648263"/>
              </a:xfrm>
              <a:prstGeom prst="rect">
                <a:avLst/>
              </a:prstGeom>
            </p:spPr>
          </p:pic>
        </p:grpSp>
        <p:sp>
          <p:nvSpPr>
            <p:cNvPr id="252" name="TextBox 251"/>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59" name="Straight Arrow Connector 258"/>
          <p:cNvCxnSpPr/>
          <p:nvPr/>
        </p:nvCxnSpPr>
        <p:spPr>
          <a:xfrm flipH="1">
            <a:off x="7270574" y="4142612"/>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8736198" y="4188072"/>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4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down)">
                                      <p:cBhvr>
                                        <p:cTn id="3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43792" y="974"/>
            <a:ext cx="774734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4" name="Text Placeholder 3"/>
          <p:cNvSpPr>
            <a:spLocks noGrp="1"/>
          </p:cNvSpPr>
          <p:nvPr>
            <p:ph type="body" sz="quarter" idx="14"/>
          </p:nvPr>
        </p:nvSpPr>
        <p:spPr>
          <a:xfrm>
            <a:off x="826394" y="1164892"/>
            <a:ext cx="2942911" cy="1578154"/>
          </a:xfrm>
        </p:spPr>
        <p:txBody>
          <a:bodyPr>
            <a:normAutofit lnSpcReduction="10000"/>
          </a:bodyPr>
          <a:lstStyle/>
          <a:p>
            <a:r>
              <a:rPr lang="en-US" dirty="0">
                <a:solidFill>
                  <a:srgbClr val="2F5597"/>
                </a:solidFill>
              </a:rPr>
              <a:t>New business</a:t>
            </a:r>
            <a:br>
              <a:rPr lang="en-US" dirty="0">
                <a:solidFill>
                  <a:srgbClr val="2F5597"/>
                </a:solidFill>
              </a:rPr>
            </a:br>
            <a:r>
              <a:rPr lang="en-US" dirty="0">
                <a:solidFill>
                  <a:srgbClr val="2F5597"/>
                </a:solidFill>
              </a:rPr>
              <a:t>applications</a:t>
            </a:r>
          </a:p>
        </p:txBody>
      </p:sp>
      <p:sp>
        <p:nvSpPr>
          <p:cNvPr id="20" name="Freeform 14"/>
          <p:cNvSpPr>
            <a:spLocks/>
          </p:cNvSpPr>
          <p:nvPr/>
        </p:nvSpPr>
        <p:spPr bwMode="auto">
          <a:xfrm>
            <a:off x="1999579" y="4607348"/>
            <a:ext cx="1266762" cy="1514605"/>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794" y="3142937"/>
            <a:ext cx="1438455" cy="1437315"/>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5427" y="3142937"/>
            <a:ext cx="1489130" cy="2978261"/>
            <a:chOff x="4214813" y="1756683"/>
            <a:chExt cx="2003425" cy="4006850"/>
          </a:xfrm>
          <a:solidFill>
            <a:schemeClr val="tx2">
              <a:lumMod val="20000"/>
              <a:lumOff val="80000"/>
            </a:schemeClr>
          </a:solidFill>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34115" y="3836211"/>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5695"/>
                </a:solidFill>
                <a:latin typeface="+mj-lt"/>
                <a:cs typeface="Segoe UI Semilight" panose="020B0402040204020203" pitchFamily="34" charset="0"/>
              </a:rPr>
              <a:t>50%</a:t>
            </a:r>
            <a:br>
              <a:rPr lang="en-US" sz="1175" kern="0" dirty="0">
                <a:solidFill>
                  <a:srgbClr val="005695"/>
                </a:solidFill>
                <a:latin typeface="+mj-lt"/>
                <a:cs typeface="Segoe UI Semilight" panose="020B0402040204020203" pitchFamily="34" charset="0"/>
              </a:rPr>
            </a:br>
            <a:r>
              <a:rPr lang="en-US" sz="1078" kern="0" dirty="0">
                <a:solidFill>
                  <a:srgbClr val="005695"/>
                </a:solidFill>
                <a:latin typeface="+mj-lt"/>
                <a:cs typeface="Segoe UI Semilight" panose="020B0402040204020203" pitchFamily="34" charset="0"/>
              </a:rPr>
              <a:t>App operations</a:t>
            </a:r>
            <a:endParaRPr lang="en-US" sz="882" kern="0" dirty="0">
              <a:solidFill>
                <a:srgbClr val="005695"/>
              </a:solidFill>
              <a:latin typeface="+mj-lt"/>
            </a:endParaRPr>
          </a:p>
          <a:p>
            <a:pPr algn="ctr" defTabSz="896328">
              <a:lnSpc>
                <a:spcPct val="90000"/>
              </a:lnSpc>
              <a:spcAft>
                <a:spcPts val="588"/>
              </a:spcAft>
            </a:pPr>
            <a:endParaRPr lang="en-US" sz="980" kern="0" dirty="0">
              <a:solidFill>
                <a:srgbClr val="005695"/>
              </a:solidFill>
              <a:latin typeface="+mj-lt"/>
            </a:endParaRPr>
          </a:p>
        </p:txBody>
      </p:sp>
      <p:sp>
        <p:nvSpPr>
          <p:cNvPr id="24" name="TextBox 23"/>
          <p:cNvSpPr txBox="1"/>
          <p:nvPr/>
        </p:nvSpPr>
        <p:spPr>
          <a:xfrm>
            <a:off x="2000279" y="317613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44796" y="4381097"/>
            <a:ext cx="1840299" cy="1269186"/>
            <a:chOff x="2764084" y="3889626"/>
            <a:chExt cx="2487410" cy="1686647"/>
          </a:xfrm>
          <a:effectLst/>
        </p:grpSpPr>
        <p:sp>
          <p:nvSpPr>
            <p:cNvPr id="19" name="Freeform 13"/>
            <p:cNvSpPr>
              <a:spLocks/>
            </p:cNvSpPr>
            <p:nvPr/>
          </p:nvSpPr>
          <p:spPr bwMode="auto">
            <a:xfrm>
              <a:off x="2764084" y="4219287"/>
              <a:ext cx="2470897" cy="135698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accent1">
                <a:lumMod val="75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5" name="TextBox 24"/>
            <p:cNvSpPr txBox="1"/>
            <p:nvPr/>
          </p:nvSpPr>
          <p:spPr>
            <a:xfrm>
              <a:off x="3567694" y="3889626"/>
              <a:ext cx="1683800" cy="155805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371"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2353" kern="0" dirty="0">
                  <a:solidFill>
                    <a:srgbClr val="FFFFFF"/>
                  </a:solidFill>
                  <a:latin typeface="+mj-lt"/>
                  <a:cs typeface="Segoe UI Semilight" panose="020B0402040204020203" pitchFamily="34" charset="0"/>
                </a:rPr>
                <a:t>10%</a:t>
              </a:r>
              <a:br>
                <a:rPr lang="en-US" sz="1371"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New business apps</a:t>
              </a:r>
              <a:endParaRPr lang="en-US" sz="980" kern="0" dirty="0">
                <a:solidFill>
                  <a:sysClr val="windowText" lastClr="000000"/>
                </a:solidFill>
                <a:latin typeface="+mj-lt"/>
              </a:endParaRPr>
            </a:p>
            <a:p>
              <a:pPr algn="ctr" defTabSz="896328">
                <a:lnSpc>
                  <a:spcPct val="90000"/>
                </a:lnSpc>
                <a:spcAft>
                  <a:spcPts val="588"/>
                </a:spcAft>
              </a:pPr>
              <a:endParaRPr lang="en-US" sz="1078" kern="0" dirty="0">
                <a:gradFill>
                  <a:gsLst>
                    <a:gs pos="2917">
                      <a:schemeClr val="tx1"/>
                    </a:gs>
                    <a:gs pos="30000">
                      <a:schemeClr val="tx1"/>
                    </a:gs>
                  </a:gsLst>
                  <a:lin ang="5400000" scaled="0"/>
                </a:gradFill>
                <a:latin typeface="+mj-lt"/>
              </a:endParaRPr>
            </a:p>
          </p:txBody>
        </p:sp>
      </p:grpSp>
      <p:sp>
        <p:nvSpPr>
          <p:cNvPr id="26" name="TextBox 25"/>
          <p:cNvSpPr txBox="1"/>
          <p:nvPr/>
        </p:nvSpPr>
        <p:spPr>
          <a:xfrm>
            <a:off x="1883289" y="4907774"/>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17" name="Rectangle 16"/>
          <p:cNvSpPr/>
          <p:nvPr/>
        </p:nvSpPr>
        <p:spPr bwMode="auto">
          <a:xfrm>
            <a:off x="4754773" y="3918519"/>
            <a:ext cx="7093281" cy="7295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ctr"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Move up the stack – to </a:t>
            </a:r>
            <a:r>
              <a:rPr lang="en-US" sz="1766" kern="0" dirty="0" err="1">
                <a:solidFill>
                  <a:schemeClr val="bg1"/>
                </a:solidFill>
                <a:latin typeface="Segoe UI" panose="020B0502040204020203" pitchFamily="34" charset="0"/>
                <a:ea typeface="Segoe UI" panose="020B0502040204020203" pitchFamily="34" charset="0"/>
                <a:cs typeface="Segoe UI" panose="020B0502040204020203" pitchFamily="34" charset="0"/>
              </a:rPr>
              <a:t>PaaS</a:t>
            </a: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 – as much a cultural shift as a technology shift</a:t>
            </a:r>
          </a:p>
        </p:txBody>
      </p:sp>
      <p:sp>
        <p:nvSpPr>
          <p:cNvPr id="18" name="Isosceles Triangle 17"/>
          <p:cNvSpPr/>
          <p:nvPr/>
        </p:nvSpPr>
        <p:spPr bwMode="auto">
          <a:xfrm rot="5400000">
            <a:off x="4280926" y="4034170"/>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29" name="Rectangle 28"/>
          <p:cNvSpPr/>
          <p:nvPr/>
        </p:nvSpPr>
        <p:spPr bwMode="auto">
          <a:xfrm>
            <a:off x="4754773" y="5111906"/>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Azure handles resilience, servicing, management</a:t>
            </a:r>
          </a:p>
        </p:txBody>
      </p:sp>
      <p:sp>
        <p:nvSpPr>
          <p:cNvPr id="30" name="Isosceles Triangle 29"/>
          <p:cNvSpPr/>
          <p:nvPr/>
        </p:nvSpPr>
        <p:spPr bwMode="auto">
          <a:xfrm rot="5400000">
            <a:off x="4280926" y="5227558"/>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1" name="Rectangle 30"/>
          <p:cNvSpPr/>
          <p:nvPr/>
        </p:nvSpPr>
        <p:spPr bwMode="auto">
          <a:xfrm>
            <a:off x="4754773" y="5980790"/>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Shift to Optimization from deployment/ops</a:t>
            </a:r>
          </a:p>
        </p:txBody>
      </p:sp>
      <p:sp>
        <p:nvSpPr>
          <p:cNvPr id="32" name="Isosceles Triangle 31"/>
          <p:cNvSpPr/>
          <p:nvPr/>
        </p:nvSpPr>
        <p:spPr bwMode="auto">
          <a:xfrm rot="5400000">
            <a:off x="4280926" y="609644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5171861" y="202265"/>
            <a:ext cx="6291205" cy="3514963"/>
          </a:xfrm>
          <a:prstGeom prst="rect">
            <a:avLst/>
          </a:prstGeom>
        </p:spPr>
      </p:pic>
    </p:spTree>
    <p:extLst>
      <p:ext uri="{BB962C8B-B14F-4D97-AF65-F5344CB8AC3E}">
        <p14:creationId xmlns:p14="http://schemas.microsoft.com/office/powerpoint/2010/main" val="174864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685281" y="974"/>
            <a:ext cx="750585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 name="Text Placeholder 5"/>
          <p:cNvSpPr>
            <a:spLocks noGrp="1"/>
          </p:cNvSpPr>
          <p:nvPr>
            <p:ph type="body" sz="quarter" idx="14"/>
          </p:nvPr>
        </p:nvSpPr>
        <p:spPr>
          <a:xfrm>
            <a:off x="826394" y="1164893"/>
            <a:ext cx="3288521" cy="1741316"/>
          </a:xfrm>
        </p:spPr>
        <p:txBody>
          <a:bodyPr>
            <a:normAutofit/>
          </a:bodyPr>
          <a:lstStyle/>
          <a:p>
            <a:r>
              <a:rPr lang="en-US" dirty="0">
                <a:solidFill>
                  <a:srgbClr val="2F5597"/>
                </a:solidFill>
              </a:rPr>
              <a:t>Existing custom apps</a:t>
            </a:r>
          </a:p>
        </p:txBody>
      </p:sp>
      <p:sp>
        <p:nvSpPr>
          <p:cNvPr id="18" name="Freeform 13"/>
          <p:cNvSpPr>
            <a:spLocks/>
          </p:cNvSpPr>
          <p:nvPr/>
        </p:nvSpPr>
        <p:spPr bwMode="auto">
          <a:xfrm>
            <a:off x="2053955" y="4666175"/>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19" name="Freeform 14"/>
          <p:cNvSpPr>
            <a:spLocks/>
          </p:cNvSpPr>
          <p:nvPr/>
        </p:nvSpPr>
        <p:spPr bwMode="auto">
          <a:xfrm>
            <a:off x="2075663" y="4690335"/>
            <a:ext cx="1254625" cy="1433478"/>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8835" y="2967571"/>
            <a:ext cx="1578121" cy="3156242"/>
            <a:chOff x="4214813" y="1756683"/>
            <a:chExt cx="2003425" cy="4006850"/>
          </a:xfrm>
          <a:solidFill>
            <a:schemeClr val="accent6"/>
          </a:solidFill>
        </p:grpSpPr>
        <p:sp>
          <p:nvSpPr>
            <p:cNvPr id="28"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0"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53843" y="3804570"/>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50%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App operations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82512" y="2545282"/>
            <a:ext cx="2020316" cy="2018715"/>
            <a:chOff x="2800807" y="2124636"/>
            <a:chExt cx="2240168" cy="2238393"/>
          </a:xfrm>
          <a:effectLst/>
        </p:grpSpPr>
        <p:sp>
          <p:nvSpPr>
            <p:cNvPr id="21" name="Freeform 6"/>
            <p:cNvSpPr>
              <a:spLocks/>
            </p:cNvSpPr>
            <p:nvPr/>
          </p:nvSpPr>
          <p:spPr bwMode="auto">
            <a:xfrm>
              <a:off x="2800807" y="2124636"/>
              <a:ext cx="2240168" cy="223839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accent1">
                <a:lumMod val="50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4" name="TextBox 23"/>
            <p:cNvSpPr txBox="1"/>
            <p:nvPr/>
          </p:nvSpPr>
          <p:spPr>
            <a:xfrm>
              <a:off x="3017079" y="2707302"/>
              <a:ext cx="1412517" cy="155805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766"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3137" kern="0" dirty="0">
                  <a:solidFill>
                    <a:srgbClr val="FFFFFF"/>
                  </a:solidFill>
                  <a:latin typeface="+mj-lt"/>
                  <a:cs typeface="Segoe UI Semilight" panose="020B0402040204020203" pitchFamily="34" charset="0"/>
                </a:rPr>
                <a:t>25%</a:t>
              </a:r>
              <a:br>
                <a:rPr lang="en-US" sz="1766" kern="0" dirty="0">
                  <a:solidFill>
                    <a:srgbClr val="FFFFFF"/>
                  </a:solidFill>
                  <a:latin typeface="+mj-lt"/>
                  <a:cs typeface="Segoe UI Semilight" panose="020B0402040204020203" pitchFamily="34" charset="0"/>
                </a:rPr>
              </a:br>
              <a:r>
                <a:rPr lang="en-US" sz="1766" kern="0" dirty="0">
                  <a:solidFill>
                    <a:srgbClr val="FFFFFF"/>
                  </a:solidFill>
                  <a:latin typeface="+mj-lt"/>
                  <a:cs typeface="Segoe UI Semilight" panose="020B0402040204020203" pitchFamily="34" charset="0"/>
                </a:rPr>
                <a:t>Existing </a:t>
              </a:r>
              <a:r>
                <a:rPr lang="en-US" sz="1567" kern="0" dirty="0">
                  <a:solidFill>
                    <a:srgbClr val="FFFFFF"/>
                  </a:solidFill>
                  <a:latin typeface="+mj-lt"/>
                  <a:cs typeface="Segoe UI Semilight" panose="020B0402040204020203" pitchFamily="34" charset="0"/>
                </a:rPr>
                <a:t>custom apps</a:t>
              </a:r>
              <a:endParaRPr lang="en-US" sz="1078" kern="0" dirty="0">
                <a:solidFill>
                  <a:sysClr val="windowText" lastClr="000000"/>
                </a:solidFill>
                <a:latin typeface="+mj-lt"/>
              </a:endParaRPr>
            </a:p>
            <a:p>
              <a:pPr algn="ctr" defTabSz="896328">
                <a:lnSpc>
                  <a:spcPct val="90000"/>
                </a:lnSpc>
                <a:spcAft>
                  <a:spcPts val="588"/>
                </a:spcAft>
              </a:pPr>
              <a:endParaRPr lang="en-US" sz="1371" kern="0" dirty="0">
                <a:gradFill>
                  <a:gsLst>
                    <a:gs pos="2917">
                      <a:schemeClr val="tx1"/>
                    </a:gs>
                    <a:gs pos="30000">
                      <a:schemeClr val="tx1"/>
                    </a:gs>
                  </a:gsLst>
                  <a:lin ang="5400000" scaled="0"/>
                </a:gradFill>
                <a:latin typeface="+mj-lt"/>
              </a:endParaRPr>
            </a:p>
          </p:txBody>
        </p:sp>
      </p:grpSp>
      <p:sp>
        <p:nvSpPr>
          <p:cNvPr id="25" name="TextBox 24"/>
          <p:cNvSpPr txBox="1"/>
          <p:nvPr/>
        </p:nvSpPr>
        <p:spPr>
          <a:xfrm>
            <a:off x="2440859" y="443768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New business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7" name="TextBox 26"/>
          <p:cNvSpPr txBox="1"/>
          <p:nvPr/>
        </p:nvSpPr>
        <p:spPr>
          <a:xfrm>
            <a:off x="2053955" y="4968063"/>
            <a:ext cx="1112206" cy="104989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 name="Rectangle 2"/>
          <p:cNvSpPr/>
          <p:nvPr/>
        </p:nvSpPr>
        <p:spPr bwMode="auto">
          <a:xfrm>
            <a:off x="4944959" y="444303"/>
            <a:ext cx="7093281" cy="6553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fontAlgn="base">
              <a:lnSpc>
                <a:spcPct val="90000"/>
              </a:lnSpc>
              <a:spcBef>
                <a:spcPct val="0"/>
              </a:spcBef>
              <a:spcAft>
                <a:spcPct val="0"/>
              </a:spcAft>
            </a:pPr>
            <a:r>
              <a:rPr lang="en-US" sz="2353" kern="0" dirty="0">
                <a:solidFill>
                  <a:schemeClr val="bg1"/>
                </a:solidFill>
                <a:latin typeface="Segoe UI" panose="020B0502040204020203" pitchFamily="34" charset="0"/>
                <a:ea typeface="Segoe UI" panose="020B0502040204020203" pitchFamily="34" charset="0"/>
                <a:cs typeface="Segoe UI" panose="020B0502040204020203" pitchFamily="34" charset="0"/>
              </a:rPr>
              <a:t>In General – Follow the 6 R’s for Cloud Integration</a:t>
            </a:r>
          </a:p>
        </p:txBody>
      </p:sp>
      <p:sp>
        <p:nvSpPr>
          <p:cNvPr id="5" name="Isosceles Triangle 4"/>
          <p:cNvSpPr/>
          <p:nvPr/>
        </p:nvSpPr>
        <p:spPr bwMode="auto">
          <a:xfrm rot="5400000">
            <a:off x="4471111" y="559955"/>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3" name="Rectangle 32"/>
          <p:cNvSpPr/>
          <p:nvPr/>
        </p:nvSpPr>
        <p:spPr bwMode="auto">
          <a:xfrm>
            <a:off x="4944959" y="1458940"/>
            <a:ext cx="7093281" cy="17134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t"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High-value investments:</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 Burst/HPC – Expensive, Capacity Constrained Easily Virtualized Apps…  HPC Pack, Azure Batch, HPC Hardware</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EOL Hardware – Reduce DC footprint -&gt; Azure Virtual Machines</a:t>
            </a:r>
          </a:p>
        </p:txBody>
      </p:sp>
      <p:sp>
        <p:nvSpPr>
          <p:cNvPr id="34" name="Isosceles Triangle 33"/>
          <p:cNvSpPr/>
          <p:nvPr/>
        </p:nvSpPr>
        <p:spPr bwMode="auto">
          <a:xfrm rot="5400000">
            <a:off x="4471111" y="157459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264636" y="3492119"/>
            <a:ext cx="4926498" cy="3354378"/>
          </a:xfrm>
          <a:prstGeom prst="rect">
            <a:avLst/>
          </a:prstGeom>
        </p:spPr>
      </p:pic>
      <p:sp>
        <p:nvSpPr>
          <p:cNvPr id="267" name="Text Placeholder 9"/>
          <p:cNvSpPr txBox="1">
            <a:spLocks/>
          </p:cNvSpPr>
          <p:nvPr/>
        </p:nvSpPr>
        <p:spPr>
          <a:xfrm>
            <a:off x="4778228" y="3927406"/>
            <a:ext cx="3024942" cy="3051331"/>
          </a:xfrm>
          <a:prstGeom prst="rect">
            <a:avLst/>
          </a:prstGeom>
        </p:spPr>
        <p:txBody>
          <a:bodyPr lIns="179259" tIns="143407" rIns="179259" bIns="143407"/>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165">
              <a:buNone/>
            </a:pPr>
            <a:r>
              <a:rPr lang="en-US" sz="1567" dirty="0">
                <a:latin typeface="+mj-lt"/>
              </a:rPr>
              <a:t>Cloud-enable apps</a:t>
            </a:r>
          </a:p>
          <a:p>
            <a:pPr marL="0" lvl="1" indent="0" defTabSz="914165">
              <a:spcAft>
                <a:spcPts val="588"/>
              </a:spcAft>
              <a:buNone/>
            </a:pPr>
            <a:r>
              <a:rPr lang="en-US" sz="1078" dirty="0"/>
              <a:t>Run the applications you use on workstations and clusters today</a:t>
            </a:r>
          </a:p>
          <a:p>
            <a:pPr marL="0" indent="0" defTabSz="914165">
              <a:buNone/>
            </a:pPr>
            <a:r>
              <a:rPr lang="en-US" sz="1567" dirty="0">
                <a:latin typeface="+mj-lt"/>
              </a:rPr>
              <a:t>Run at scale</a:t>
            </a:r>
          </a:p>
          <a:p>
            <a:pPr marL="0" lvl="1" indent="0" defTabSz="914165">
              <a:spcAft>
                <a:spcPts val="588"/>
              </a:spcAft>
              <a:buNone/>
            </a:pPr>
            <a:r>
              <a:rPr lang="en-US" sz="1078" dirty="0"/>
              <a:t>Batch takes care of starting a pool </a:t>
            </a:r>
            <a:br>
              <a:rPr lang="en-US" sz="1078" dirty="0"/>
            </a:br>
            <a:r>
              <a:rPr lang="en-US" sz="1078" dirty="0"/>
              <a:t>of compute VMs for you when </a:t>
            </a:r>
            <a:br>
              <a:rPr lang="en-US" sz="1078" dirty="0"/>
            </a:br>
            <a:r>
              <a:rPr lang="en-US" sz="1078" dirty="0"/>
              <a:t>you’re ready to run a job</a:t>
            </a:r>
            <a:endParaRPr lang="en-US" sz="1078" dirty="0">
              <a:latin typeface="Segoe UI Light"/>
            </a:endParaRPr>
          </a:p>
          <a:p>
            <a:pPr marL="0" indent="0" defTabSz="914165">
              <a:buNone/>
            </a:pPr>
            <a:r>
              <a:rPr lang="en-US" sz="1567" dirty="0">
                <a:latin typeface="+mj-lt"/>
              </a:rPr>
              <a:t>Manage delivery</a:t>
            </a:r>
          </a:p>
          <a:p>
            <a:pPr marL="0" lvl="1" indent="0" defTabSz="914165">
              <a:spcAft>
                <a:spcPts val="588"/>
              </a:spcAft>
              <a:buNone/>
            </a:pPr>
            <a:r>
              <a:rPr lang="en-US" sz="1078" dirty="0"/>
              <a:t>Manage who can access it, how </a:t>
            </a:r>
            <a:br>
              <a:rPr lang="en-US" sz="1078" dirty="0"/>
            </a:br>
            <a:r>
              <a:rPr lang="en-US" sz="1078" dirty="0"/>
              <a:t>many resources they can use, and ensure requirements such as encryption are met</a:t>
            </a:r>
          </a:p>
        </p:txBody>
      </p:sp>
    </p:spTree>
    <p:extLst>
      <p:ext uri="{BB962C8B-B14F-4D97-AF65-F5344CB8AC3E}">
        <p14:creationId xmlns:p14="http://schemas.microsoft.com/office/powerpoint/2010/main" val="2672868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3">
                                            <p:bg/>
                                          </p:spTgt>
                                        </p:tgtEl>
                                        <p:attrNameLst>
                                          <p:attrName>style.visibility</p:attrName>
                                        </p:attrNameLst>
                                      </p:cBhvr>
                                      <p:to>
                                        <p:strVal val="visible"/>
                                      </p:to>
                                    </p:set>
                                    <p:animEffect transition="in" filter="wipe(left)">
                                      <p:cBhvr>
                                        <p:cTn id="23" dur="500"/>
                                        <p:tgtEl>
                                          <p:spTgt spid="33">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wipe(left)">
                                      <p:cBhvr>
                                        <p:cTn id="28" dur="500"/>
                                        <p:tgtEl>
                                          <p:spTgt spid="3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wipe(left)">
                                      <p:cBhvr>
                                        <p:cTn id="33" dur="500"/>
                                        <p:tgtEl>
                                          <p:spTgt spid="33">
                                            <p:txEl>
                                              <p:pRg st="1" end="1"/>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67"/>
                                        </p:tgtEl>
                                        <p:attrNameLst>
                                          <p:attrName>style.visibility</p:attrName>
                                        </p:attrNameLst>
                                      </p:cBhvr>
                                      <p:to>
                                        <p:strVal val="visible"/>
                                      </p:to>
                                    </p:set>
                                    <p:animEffect transition="in" filter="fade">
                                      <p:cBhvr>
                                        <p:cTn id="41" dur="500"/>
                                        <p:tgtEl>
                                          <p:spTgt spid="26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xEl>
                                              <p:pRg st="2" end="2"/>
                                            </p:txEl>
                                          </p:spTgt>
                                        </p:tgtEl>
                                        <p:attrNameLst>
                                          <p:attrName>style.visibility</p:attrName>
                                        </p:attrNameLst>
                                      </p:cBhvr>
                                      <p:to>
                                        <p:strVal val="visible"/>
                                      </p:to>
                                    </p:set>
                                    <p:animEffect transition="in" filter="wipe(left)">
                                      <p:cBhvr>
                                        <p:cTn id="4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5" grpId="0" animBg="1"/>
      <p:bldP spid="33" grpId="0" uiExpand="1" build="p" animBg="1"/>
      <p:bldP spid="34" grpId="0" animBg="1"/>
      <p:bldP spid="26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Readiness</a:t>
            </a:r>
          </a:p>
        </p:txBody>
      </p:sp>
    </p:spTree>
    <p:extLst>
      <p:ext uri="{BB962C8B-B14F-4D97-AF65-F5344CB8AC3E}">
        <p14:creationId xmlns:p14="http://schemas.microsoft.com/office/powerpoint/2010/main" val="24424127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523" y="-1576037"/>
            <a:ext cx="12811020" cy="9576497"/>
          </a:xfrm>
          <a:prstGeom prst="rect">
            <a:avLst/>
          </a:prstGeom>
        </p:spPr>
      </p:pic>
      <p:sp>
        <p:nvSpPr>
          <p:cNvPr id="11" name="TextBox 10"/>
          <p:cNvSpPr txBox="1"/>
          <p:nvPr/>
        </p:nvSpPr>
        <p:spPr>
          <a:xfrm>
            <a:off x="8639295" y="-1553395"/>
            <a:ext cx="2487579" cy="363946"/>
          </a:xfrm>
          <a:prstGeom prst="rect">
            <a:avLst/>
          </a:prstGeom>
          <a:noFill/>
        </p:spPr>
        <p:txBody>
          <a:bodyPr wrap="square" rtlCol="0">
            <a:spAutoFit/>
          </a:bodyPr>
          <a:lstStyle/>
          <a:p>
            <a:r>
              <a:rPr lang="en-US" sz="1765" dirty="0"/>
              <a:t>Option 2</a:t>
            </a:r>
          </a:p>
        </p:txBody>
      </p:sp>
      <p:sp>
        <p:nvSpPr>
          <p:cNvPr id="14" name="Title 1"/>
          <p:cNvSpPr>
            <a:spLocks noGrp="1"/>
          </p:cNvSpPr>
          <p:nvPr>
            <p:ph type="title"/>
          </p:nvPr>
        </p:nvSpPr>
        <p:spPr>
          <a:xfrm>
            <a:off x="2847496" y="5310953"/>
            <a:ext cx="11084561" cy="1325376"/>
          </a:xfrm>
        </p:spPr>
        <p:txBody>
          <a:bodyPr anchor="ctr">
            <a:normAutofit/>
          </a:bodyPr>
          <a:lstStyle/>
          <a:p>
            <a:pPr algn="ctr"/>
            <a:r>
              <a:rPr lang="en-US" sz="4313" dirty="0">
                <a:solidFill>
                  <a:schemeClr val="bg1"/>
                </a:solidFill>
              </a:rPr>
              <a:t>The cloud is changing the world</a:t>
            </a:r>
          </a:p>
        </p:txBody>
      </p:sp>
    </p:spTree>
    <p:extLst>
      <p:ext uri="{BB962C8B-B14F-4D97-AF65-F5344CB8AC3E}">
        <p14:creationId xmlns:p14="http://schemas.microsoft.com/office/powerpoint/2010/main" val="413465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13939" y="348713"/>
            <a:ext cx="3125758" cy="3782684"/>
          </a:xfrm>
        </p:spPr>
        <p:txBody>
          <a:bodyPr>
            <a:normAutofit/>
          </a:bodyPr>
          <a:lstStyle/>
          <a:p>
            <a:r>
              <a:rPr lang="en-US" dirty="0">
                <a:solidFill>
                  <a:schemeClr val="bg1"/>
                </a:solidFill>
              </a:rPr>
              <a:t>What can </a:t>
            </a:r>
            <a:br>
              <a:rPr lang="en-US" dirty="0">
                <a:solidFill>
                  <a:schemeClr val="bg1"/>
                </a:solidFill>
              </a:rPr>
            </a:br>
            <a:r>
              <a:rPr lang="en-US" dirty="0">
                <a:solidFill>
                  <a:schemeClr val="bg1"/>
                </a:solidFill>
              </a:rPr>
              <a:t>we do </a:t>
            </a:r>
            <a:br>
              <a:rPr lang="en-US" dirty="0">
                <a:solidFill>
                  <a:schemeClr val="bg1"/>
                </a:solidFill>
              </a:rPr>
            </a:br>
            <a:r>
              <a:rPr lang="en-US" dirty="0">
                <a:solidFill>
                  <a:schemeClr val="bg1"/>
                </a:solidFill>
              </a:rPr>
              <a:t>to be</a:t>
            </a:r>
            <a:br>
              <a:rPr lang="en-US" dirty="0">
                <a:solidFill>
                  <a:schemeClr val="bg1"/>
                </a:solidFill>
              </a:rPr>
            </a:br>
            <a:r>
              <a:rPr lang="en-US" dirty="0">
                <a:solidFill>
                  <a:schemeClr val="bg1"/>
                </a:solidFill>
              </a:rPr>
              <a:t>prepared?</a:t>
            </a:r>
          </a:p>
        </p:txBody>
      </p:sp>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348713"/>
            <a:ext cx="7335961" cy="62840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Reduce dependency on Windows Authentication</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Build more decoupled apps (12-factor 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Consider asynchronous app interactions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Don’t share VMs between solutions/apps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Automate your build/release CI/CD pipelines</a:t>
            </a:r>
          </a:p>
          <a:p>
            <a:pPr marL="609498" indent="-609498">
              <a:lnSpc>
                <a:spcPct val="100000"/>
              </a:lnSpc>
            </a:pPr>
            <a:endParaRPr lang="en-US" sz="3600" dirty="0">
              <a:solidFill>
                <a:schemeClr val="accent1">
                  <a:lumMod val="50000"/>
                </a:schemeClr>
              </a:solidFill>
            </a:endParaRPr>
          </a:p>
        </p:txBody>
      </p:sp>
    </p:spTree>
    <p:extLst>
      <p:ext uri="{BB962C8B-B14F-4D97-AF65-F5344CB8AC3E}">
        <p14:creationId xmlns:p14="http://schemas.microsoft.com/office/powerpoint/2010/main" val="19770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667534" y="1023582"/>
            <a:ext cx="7524465"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Reduce dependencies on Windows Authentication</a:t>
            </a:r>
            <a:endParaRPr lang="en-US" dirty="0">
              <a:solidFill>
                <a:schemeClr val="bg1"/>
              </a:solidFill>
            </a:endParaRPr>
          </a:p>
        </p:txBody>
      </p:sp>
      <p:grpSp>
        <p:nvGrpSpPr>
          <p:cNvPr id="139" name="Group 138">
            <a:extLst>
              <a:ext uri="{FF2B5EF4-FFF2-40B4-BE49-F238E27FC236}">
                <a16:creationId xmlns:a16="http://schemas.microsoft.com/office/drawing/2014/main" id="{60442D6B-AE49-46EB-B722-A96E276485C7}"/>
              </a:ext>
            </a:extLst>
          </p:cNvPr>
          <p:cNvGrpSpPr/>
          <p:nvPr/>
        </p:nvGrpSpPr>
        <p:grpSpPr>
          <a:xfrm>
            <a:off x="9826082" y="3954670"/>
            <a:ext cx="2160854" cy="1725591"/>
            <a:chOff x="8822415" y="4045446"/>
            <a:chExt cx="3079337" cy="2459062"/>
          </a:xfrm>
        </p:grpSpPr>
        <p:sp>
          <p:nvSpPr>
            <p:cNvPr id="140" name="Rectangle 139">
              <a:extLst>
                <a:ext uri="{FF2B5EF4-FFF2-40B4-BE49-F238E27FC236}">
                  <a16:creationId xmlns:a16="http://schemas.microsoft.com/office/drawing/2014/main" id="{88518177-9750-4D03-93C5-D09563849885}"/>
                </a:ext>
              </a:extLst>
            </p:cNvPr>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1" name="Group 140">
              <a:extLst>
                <a:ext uri="{FF2B5EF4-FFF2-40B4-BE49-F238E27FC236}">
                  <a16:creationId xmlns:a16="http://schemas.microsoft.com/office/drawing/2014/main" id="{130108C4-02A1-4695-BD6B-A1EA59C13D22}"/>
                </a:ext>
              </a:extLst>
            </p:cNvPr>
            <p:cNvGrpSpPr/>
            <p:nvPr/>
          </p:nvGrpSpPr>
          <p:grpSpPr>
            <a:xfrm>
              <a:off x="8822415" y="4045446"/>
              <a:ext cx="3079337" cy="1985188"/>
              <a:chOff x="9300956" y="3223358"/>
              <a:chExt cx="2946190" cy="1899351"/>
            </a:xfrm>
          </p:grpSpPr>
          <p:grpSp>
            <p:nvGrpSpPr>
              <p:cNvPr id="142" name="Group 141">
                <a:extLst>
                  <a:ext uri="{FF2B5EF4-FFF2-40B4-BE49-F238E27FC236}">
                    <a16:creationId xmlns:a16="http://schemas.microsoft.com/office/drawing/2014/main" id="{C4C2D084-667E-40CB-8F7D-DC0ED6EC646D}"/>
                  </a:ext>
                </a:extLst>
              </p:cNvPr>
              <p:cNvGrpSpPr/>
              <p:nvPr/>
            </p:nvGrpSpPr>
            <p:grpSpPr>
              <a:xfrm>
                <a:off x="10788656" y="3223358"/>
                <a:ext cx="1458490" cy="980587"/>
                <a:chOff x="10628955" y="3238085"/>
                <a:chExt cx="1458490" cy="980587"/>
              </a:xfrm>
            </p:grpSpPr>
            <p:pic>
              <p:nvPicPr>
                <p:cNvPr id="152" name="Picture 151">
                  <a:extLst>
                    <a:ext uri="{FF2B5EF4-FFF2-40B4-BE49-F238E27FC236}">
                      <a16:creationId xmlns:a16="http://schemas.microsoft.com/office/drawing/2014/main" id="{78082AE8-6EA1-4602-8B6A-6EA9CF8C1D46}"/>
                    </a:ext>
                  </a:extLst>
                </p:cNvPr>
                <p:cNvPicPr>
                  <a:picLocks noChangeAspect="1"/>
                </p:cNvPicPr>
                <p:nvPr/>
              </p:nvPicPr>
              <p:blipFill>
                <a:blip r:embed="rId3"/>
                <a:stretch>
                  <a:fillRect/>
                </a:stretch>
              </p:blipFill>
              <p:spPr>
                <a:xfrm>
                  <a:off x="10628955" y="3238085"/>
                  <a:ext cx="1458490" cy="980587"/>
                </a:xfrm>
                <a:prstGeom prst="rect">
                  <a:avLst/>
                </a:prstGeom>
              </p:spPr>
            </p:pic>
            <p:sp>
              <p:nvSpPr>
                <p:cNvPr id="153" name="TextBox 152">
                  <a:extLst>
                    <a:ext uri="{FF2B5EF4-FFF2-40B4-BE49-F238E27FC236}">
                      <a16:creationId xmlns:a16="http://schemas.microsoft.com/office/drawing/2014/main" id="{D76CE382-20F7-494C-BC3B-CD96CB672625}"/>
                    </a:ext>
                  </a:extLst>
                </p:cNvPr>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3" name="Group 142">
                <a:extLst>
                  <a:ext uri="{FF2B5EF4-FFF2-40B4-BE49-F238E27FC236}">
                    <a16:creationId xmlns:a16="http://schemas.microsoft.com/office/drawing/2014/main" id="{BCCAA773-163F-4520-AD1D-E7A7602EF7DD}"/>
                  </a:ext>
                </a:extLst>
              </p:cNvPr>
              <p:cNvGrpSpPr/>
              <p:nvPr/>
            </p:nvGrpSpPr>
            <p:grpSpPr>
              <a:xfrm>
                <a:off x="9418029" y="3373118"/>
                <a:ext cx="1641567" cy="1112793"/>
                <a:chOff x="9408112" y="3317093"/>
                <a:chExt cx="1292341" cy="876058"/>
              </a:xfrm>
            </p:grpSpPr>
            <p:pic>
              <p:nvPicPr>
                <p:cNvPr id="150" name="Picture 149">
                  <a:extLst>
                    <a:ext uri="{FF2B5EF4-FFF2-40B4-BE49-F238E27FC236}">
                      <a16:creationId xmlns:a16="http://schemas.microsoft.com/office/drawing/2014/main" id="{FE0C93B6-7D73-49F8-ACC2-609A93A6B685}"/>
                    </a:ext>
                  </a:extLst>
                </p:cNvPr>
                <p:cNvPicPr>
                  <a:picLocks noChangeAspect="1"/>
                </p:cNvPicPr>
                <p:nvPr/>
              </p:nvPicPr>
              <p:blipFill>
                <a:blip r:embed="rId4"/>
                <a:stretch>
                  <a:fillRect/>
                </a:stretch>
              </p:blipFill>
              <p:spPr>
                <a:xfrm>
                  <a:off x="9408112" y="3317093"/>
                  <a:ext cx="1292341" cy="876058"/>
                </a:xfrm>
                <a:prstGeom prst="rect">
                  <a:avLst/>
                </a:prstGeom>
              </p:spPr>
            </p:pic>
            <p:sp>
              <p:nvSpPr>
                <p:cNvPr id="151" name="TextBox 150">
                  <a:extLst>
                    <a:ext uri="{FF2B5EF4-FFF2-40B4-BE49-F238E27FC236}">
                      <a16:creationId xmlns:a16="http://schemas.microsoft.com/office/drawing/2014/main" id="{E128CEEC-26EB-4ACB-B26E-D3F08895813C}"/>
                    </a:ext>
                  </a:extLst>
                </p:cNvPr>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4" name="Group 143">
                <a:extLst>
                  <a:ext uri="{FF2B5EF4-FFF2-40B4-BE49-F238E27FC236}">
                    <a16:creationId xmlns:a16="http://schemas.microsoft.com/office/drawing/2014/main" id="{7970EE83-18E1-4664-A90B-E872B700A4DC}"/>
                  </a:ext>
                </a:extLst>
              </p:cNvPr>
              <p:cNvGrpSpPr/>
              <p:nvPr/>
            </p:nvGrpSpPr>
            <p:grpSpPr>
              <a:xfrm>
                <a:off x="10474084" y="3905483"/>
                <a:ext cx="1740922" cy="1174699"/>
                <a:chOff x="10266385" y="3762279"/>
                <a:chExt cx="1740922" cy="1174699"/>
              </a:xfrm>
            </p:grpSpPr>
            <p:pic>
              <p:nvPicPr>
                <p:cNvPr id="148" name="Picture 147">
                  <a:extLst>
                    <a:ext uri="{FF2B5EF4-FFF2-40B4-BE49-F238E27FC236}">
                      <a16:creationId xmlns:a16="http://schemas.microsoft.com/office/drawing/2014/main" id="{051B5237-6857-431B-B9AD-70629F73BA35}"/>
                    </a:ext>
                  </a:extLst>
                </p:cNvPr>
                <p:cNvPicPr>
                  <a:picLocks noChangeAspect="1"/>
                </p:cNvPicPr>
                <p:nvPr/>
              </p:nvPicPr>
              <p:blipFill>
                <a:blip r:embed="rId5"/>
                <a:stretch>
                  <a:fillRect/>
                </a:stretch>
              </p:blipFill>
              <p:spPr>
                <a:xfrm>
                  <a:off x="10266385" y="3762279"/>
                  <a:ext cx="1740922" cy="1174699"/>
                </a:xfrm>
                <a:prstGeom prst="rect">
                  <a:avLst/>
                </a:prstGeom>
              </p:spPr>
            </p:pic>
            <p:sp>
              <p:nvSpPr>
                <p:cNvPr id="149" name="TextBox 148">
                  <a:extLst>
                    <a:ext uri="{FF2B5EF4-FFF2-40B4-BE49-F238E27FC236}">
                      <a16:creationId xmlns:a16="http://schemas.microsoft.com/office/drawing/2014/main" id="{93A7D2D8-3B0A-4938-829F-57EA11D52D4C}"/>
                    </a:ext>
                  </a:extLst>
                </p:cNvPr>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5" name="Group 144">
                <a:extLst>
                  <a:ext uri="{FF2B5EF4-FFF2-40B4-BE49-F238E27FC236}">
                    <a16:creationId xmlns:a16="http://schemas.microsoft.com/office/drawing/2014/main" id="{B32C9FDF-0FDB-4BCE-8EBC-D2C3C9BFA533}"/>
                  </a:ext>
                </a:extLst>
              </p:cNvPr>
              <p:cNvGrpSpPr/>
              <p:nvPr/>
            </p:nvGrpSpPr>
            <p:grpSpPr>
              <a:xfrm>
                <a:off x="9300956" y="4146061"/>
                <a:ext cx="1452632" cy="976648"/>
                <a:chOff x="9301960" y="4339948"/>
                <a:chExt cx="1452632" cy="976648"/>
              </a:xfrm>
            </p:grpSpPr>
            <p:pic>
              <p:nvPicPr>
                <p:cNvPr id="146" name="Picture 145">
                  <a:extLst>
                    <a:ext uri="{FF2B5EF4-FFF2-40B4-BE49-F238E27FC236}">
                      <a16:creationId xmlns:a16="http://schemas.microsoft.com/office/drawing/2014/main" id="{218B7E51-A76B-4484-9829-4D9EEBB65BF6}"/>
                    </a:ext>
                  </a:extLst>
                </p:cNvPr>
                <p:cNvPicPr>
                  <a:picLocks noChangeAspect="1"/>
                </p:cNvPicPr>
                <p:nvPr/>
              </p:nvPicPr>
              <p:blipFill>
                <a:blip r:embed="rId3"/>
                <a:stretch>
                  <a:fillRect/>
                </a:stretch>
              </p:blipFill>
              <p:spPr>
                <a:xfrm>
                  <a:off x="9301960" y="4339948"/>
                  <a:ext cx="1452632" cy="976648"/>
                </a:xfrm>
                <a:prstGeom prst="rect">
                  <a:avLst/>
                </a:prstGeom>
              </p:spPr>
            </p:pic>
            <p:sp>
              <p:nvSpPr>
                <p:cNvPr id="147" name="TextBox 146">
                  <a:extLst>
                    <a:ext uri="{FF2B5EF4-FFF2-40B4-BE49-F238E27FC236}">
                      <a16:creationId xmlns:a16="http://schemas.microsoft.com/office/drawing/2014/main" id="{DC85E87D-CD53-4081-AE5E-3E49D8E86983}"/>
                    </a:ext>
                  </a:extLst>
                </p:cNvPr>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154" name="Group 153">
            <a:extLst>
              <a:ext uri="{FF2B5EF4-FFF2-40B4-BE49-F238E27FC236}">
                <a16:creationId xmlns:a16="http://schemas.microsoft.com/office/drawing/2014/main" id="{F566A9EF-AD12-41A3-A4F8-E973A92E6500}"/>
              </a:ext>
            </a:extLst>
          </p:cNvPr>
          <p:cNvGrpSpPr/>
          <p:nvPr/>
        </p:nvGrpSpPr>
        <p:grpSpPr>
          <a:xfrm>
            <a:off x="4861645" y="3289626"/>
            <a:ext cx="3090764" cy="2820735"/>
            <a:chOff x="-109908" y="3577535"/>
            <a:chExt cx="3153637" cy="2878111"/>
          </a:xfrm>
        </p:grpSpPr>
        <p:grpSp>
          <p:nvGrpSpPr>
            <p:cNvPr id="155" name="Group 154">
              <a:extLst>
                <a:ext uri="{FF2B5EF4-FFF2-40B4-BE49-F238E27FC236}">
                  <a16:creationId xmlns:a16="http://schemas.microsoft.com/office/drawing/2014/main" id="{5718B88F-85F8-4106-8557-CC0394C9B570}"/>
                </a:ext>
              </a:extLst>
            </p:cNvPr>
            <p:cNvGrpSpPr/>
            <p:nvPr/>
          </p:nvGrpSpPr>
          <p:grpSpPr>
            <a:xfrm>
              <a:off x="657780" y="4081871"/>
              <a:ext cx="1446550" cy="1323565"/>
              <a:chOff x="2501656" y="3425981"/>
              <a:chExt cx="1199283" cy="1097328"/>
            </a:xfrm>
          </p:grpSpPr>
          <p:grpSp>
            <p:nvGrpSpPr>
              <p:cNvPr id="200" name="Group 199">
                <a:extLst>
                  <a:ext uri="{FF2B5EF4-FFF2-40B4-BE49-F238E27FC236}">
                    <a16:creationId xmlns:a16="http://schemas.microsoft.com/office/drawing/2014/main" id="{60DD28E2-3170-4AEF-A547-5ABF7324780D}"/>
                  </a:ext>
                </a:extLst>
              </p:cNvPr>
              <p:cNvGrpSpPr/>
              <p:nvPr/>
            </p:nvGrpSpPr>
            <p:grpSpPr>
              <a:xfrm>
                <a:off x="2501656" y="3425981"/>
                <a:ext cx="1098104" cy="1097328"/>
                <a:chOff x="13721177" y="6333144"/>
                <a:chExt cx="776180" cy="775633"/>
              </a:xfrm>
            </p:grpSpPr>
            <p:sp>
              <p:nvSpPr>
                <p:cNvPr id="211" name="Oval 7">
                  <a:extLst>
                    <a:ext uri="{FF2B5EF4-FFF2-40B4-BE49-F238E27FC236}">
                      <a16:creationId xmlns:a16="http://schemas.microsoft.com/office/drawing/2014/main" id="{770258E0-24F0-4075-8997-0283C2EC1A3C}"/>
                    </a:ext>
                  </a:extLst>
                </p:cNvPr>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2" name="Freeform 8">
                  <a:extLst>
                    <a:ext uri="{FF2B5EF4-FFF2-40B4-BE49-F238E27FC236}">
                      <a16:creationId xmlns:a16="http://schemas.microsoft.com/office/drawing/2014/main" id="{6DE4BDEE-D93F-46CC-8B0B-0525FCE553B5}"/>
                    </a:ext>
                  </a:extLst>
                </p:cNvPr>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3" name="Freeform 9">
                  <a:extLst>
                    <a:ext uri="{FF2B5EF4-FFF2-40B4-BE49-F238E27FC236}">
                      <a16:creationId xmlns:a16="http://schemas.microsoft.com/office/drawing/2014/main" id="{742D2B8E-4D0C-470F-8A88-863E3DF610D7}"/>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4" name="Freeform 10">
                  <a:extLst>
                    <a:ext uri="{FF2B5EF4-FFF2-40B4-BE49-F238E27FC236}">
                      <a16:creationId xmlns:a16="http://schemas.microsoft.com/office/drawing/2014/main" id="{C4D53BEC-346D-4B2E-803C-D5E77B523606}"/>
                    </a:ext>
                  </a:extLst>
                </p:cNvPr>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5" name="Freeform 11">
                  <a:extLst>
                    <a:ext uri="{FF2B5EF4-FFF2-40B4-BE49-F238E27FC236}">
                      <a16:creationId xmlns:a16="http://schemas.microsoft.com/office/drawing/2014/main" id="{DE82B4A2-CEBD-45E3-8F53-E4462D870187}"/>
                    </a:ext>
                  </a:extLst>
                </p:cNvPr>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1" name="Group 200">
                <a:extLst>
                  <a:ext uri="{FF2B5EF4-FFF2-40B4-BE49-F238E27FC236}">
                    <a16:creationId xmlns:a16="http://schemas.microsoft.com/office/drawing/2014/main" id="{4472DD5A-E0B7-4255-8462-840F9A9C89D7}"/>
                  </a:ext>
                </a:extLst>
              </p:cNvPr>
              <p:cNvGrpSpPr/>
              <p:nvPr/>
            </p:nvGrpSpPr>
            <p:grpSpPr>
              <a:xfrm>
                <a:off x="2933524" y="3467810"/>
                <a:ext cx="511794" cy="510807"/>
                <a:chOff x="13445955" y="6796212"/>
                <a:chExt cx="456988" cy="456109"/>
              </a:xfrm>
            </p:grpSpPr>
            <p:sp>
              <p:nvSpPr>
                <p:cNvPr id="207" name="Oval 12">
                  <a:extLst>
                    <a:ext uri="{FF2B5EF4-FFF2-40B4-BE49-F238E27FC236}">
                      <a16:creationId xmlns:a16="http://schemas.microsoft.com/office/drawing/2014/main" id="{F30E93DC-1F2C-4687-99E5-228EB6403111}"/>
                    </a:ext>
                  </a:extLst>
                </p:cNvPr>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8" name="Freeform 13">
                  <a:extLst>
                    <a:ext uri="{FF2B5EF4-FFF2-40B4-BE49-F238E27FC236}">
                      <a16:creationId xmlns:a16="http://schemas.microsoft.com/office/drawing/2014/main" id="{543AF449-5F16-4392-87C2-B4774A73AC8A}"/>
                    </a:ext>
                  </a:extLst>
                </p:cNvPr>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9" name="Freeform 14">
                  <a:extLst>
                    <a:ext uri="{FF2B5EF4-FFF2-40B4-BE49-F238E27FC236}">
                      <a16:creationId xmlns:a16="http://schemas.microsoft.com/office/drawing/2014/main" id="{7A926F76-A864-41C2-8654-FF38AAAC0F9E}"/>
                    </a:ext>
                  </a:extLst>
                </p:cNvPr>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0" name="Freeform 15">
                  <a:extLst>
                    <a:ext uri="{FF2B5EF4-FFF2-40B4-BE49-F238E27FC236}">
                      <a16:creationId xmlns:a16="http://schemas.microsoft.com/office/drawing/2014/main" id="{45DDDB80-324B-4A9C-A5E3-CDA943716EEB}"/>
                    </a:ext>
                  </a:extLst>
                </p:cNvPr>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2" name="Group 7">
                <a:extLst>
                  <a:ext uri="{FF2B5EF4-FFF2-40B4-BE49-F238E27FC236}">
                    <a16:creationId xmlns:a16="http://schemas.microsoft.com/office/drawing/2014/main" id="{32A07563-CF7A-4F84-8D3E-B822D53F6D8A}"/>
                  </a:ext>
                </a:extLst>
              </p:cNvPr>
              <p:cNvGrpSpPr>
                <a:grpSpLocks/>
              </p:cNvGrpSpPr>
              <p:nvPr/>
            </p:nvGrpSpPr>
            <p:grpSpPr bwMode="auto">
              <a:xfrm>
                <a:off x="3304795" y="3695801"/>
                <a:ext cx="396144" cy="396143"/>
                <a:chOff x="7857929" y="4717012"/>
                <a:chExt cx="1304516" cy="1314073"/>
              </a:xfrm>
            </p:grpSpPr>
            <p:sp>
              <p:nvSpPr>
                <p:cNvPr id="203" name="Freeform 16">
                  <a:extLst>
                    <a:ext uri="{FF2B5EF4-FFF2-40B4-BE49-F238E27FC236}">
                      <a16:creationId xmlns:a16="http://schemas.microsoft.com/office/drawing/2014/main" id="{4D428E61-C74F-432E-B410-985A88A5516E}"/>
                    </a:ext>
                  </a:extLst>
                </p:cNvPr>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4" name="Freeform 19">
                  <a:extLst>
                    <a:ext uri="{FF2B5EF4-FFF2-40B4-BE49-F238E27FC236}">
                      <a16:creationId xmlns:a16="http://schemas.microsoft.com/office/drawing/2014/main" id="{CC7FCE20-8970-4D8A-8373-FE29B962C5B1}"/>
                    </a:ext>
                  </a:extLst>
                </p:cNvPr>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5" name="Freeform 20">
                  <a:extLst>
                    <a:ext uri="{FF2B5EF4-FFF2-40B4-BE49-F238E27FC236}">
                      <a16:creationId xmlns:a16="http://schemas.microsoft.com/office/drawing/2014/main" id="{04215870-D3F6-482F-B937-E09E7BF101F0}"/>
                    </a:ext>
                  </a:extLst>
                </p:cNvPr>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6" name="Freeform 21">
                  <a:extLst>
                    <a:ext uri="{FF2B5EF4-FFF2-40B4-BE49-F238E27FC236}">
                      <a16:creationId xmlns:a16="http://schemas.microsoft.com/office/drawing/2014/main" id="{AB73CE0C-D199-4576-A0D2-8992B292AFFF}"/>
                    </a:ext>
                  </a:extLst>
                </p:cNvPr>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56" name="Group 155">
              <a:extLst>
                <a:ext uri="{FF2B5EF4-FFF2-40B4-BE49-F238E27FC236}">
                  <a16:creationId xmlns:a16="http://schemas.microsoft.com/office/drawing/2014/main" id="{70D33EEA-5C43-43FD-8B47-97166FADA946}"/>
                </a:ext>
              </a:extLst>
            </p:cNvPr>
            <p:cNvGrpSpPr/>
            <p:nvPr/>
          </p:nvGrpSpPr>
          <p:grpSpPr>
            <a:xfrm>
              <a:off x="-109908" y="3577535"/>
              <a:ext cx="2829393" cy="1363153"/>
              <a:chOff x="-109908" y="3577535"/>
              <a:chExt cx="2829393" cy="1363153"/>
            </a:xfrm>
          </p:grpSpPr>
          <p:grpSp>
            <p:nvGrpSpPr>
              <p:cNvPr id="195" name="Group 194">
                <a:extLst>
                  <a:ext uri="{FF2B5EF4-FFF2-40B4-BE49-F238E27FC236}">
                    <a16:creationId xmlns:a16="http://schemas.microsoft.com/office/drawing/2014/main" id="{31CE10E6-2B04-4121-9B13-56BE9D43D8BF}"/>
                  </a:ext>
                </a:extLst>
              </p:cNvPr>
              <p:cNvGrpSpPr/>
              <p:nvPr/>
            </p:nvGrpSpPr>
            <p:grpSpPr>
              <a:xfrm>
                <a:off x="274953" y="3654279"/>
                <a:ext cx="2444532" cy="1286409"/>
                <a:chOff x="274112" y="3654283"/>
                <a:chExt cx="2444879" cy="1286587"/>
              </a:xfrm>
            </p:grpSpPr>
            <p:sp>
              <p:nvSpPr>
                <p:cNvPr id="198" name="Rectangle 197">
                  <a:extLst>
                    <a:ext uri="{FF2B5EF4-FFF2-40B4-BE49-F238E27FC236}">
                      <a16:creationId xmlns:a16="http://schemas.microsoft.com/office/drawing/2014/main" id="{461C4A57-F697-42EA-99BF-AE194328B603}"/>
                    </a:ext>
                  </a:extLst>
                </p:cNvPr>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199" name="Rectangle 198">
                  <a:extLst>
                    <a:ext uri="{FF2B5EF4-FFF2-40B4-BE49-F238E27FC236}">
                      <a16:creationId xmlns:a16="http://schemas.microsoft.com/office/drawing/2014/main" id="{8CDF9F55-55C1-4236-A0B8-70A9DA5D9ACC}"/>
                    </a:ext>
                  </a:extLst>
                </p:cNvPr>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196" name="Picture 195">
                <a:extLst>
                  <a:ext uri="{FF2B5EF4-FFF2-40B4-BE49-F238E27FC236}">
                    <a16:creationId xmlns:a16="http://schemas.microsoft.com/office/drawing/2014/main" id="{7BB83CE0-6360-4513-9C4E-6A57CA68CC7C}"/>
                  </a:ext>
                </a:extLst>
              </p:cNvPr>
              <p:cNvPicPr>
                <a:picLocks noChangeAspect="1"/>
              </p:cNvPicPr>
              <p:nvPr/>
            </p:nvPicPr>
            <p:blipFill>
              <a:blip r:embed="rId6"/>
              <a:stretch>
                <a:fillRect/>
              </a:stretch>
            </p:blipFill>
            <p:spPr>
              <a:xfrm>
                <a:off x="-109908" y="3577535"/>
                <a:ext cx="690146" cy="456857"/>
              </a:xfrm>
              <a:prstGeom prst="rect">
                <a:avLst/>
              </a:prstGeom>
            </p:spPr>
          </p:pic>
          <p:pic>
            <p:nvPicPr>
              <p:cNvPr id="197" name="Picture 196">
                <a:extLst>
                  <a:ext uri="{FF2B5EF4-FFF2-40B4-BE49-F238E27FC236}">
                    <a16:creationId xmlns:a16="http://schemas.microsoft.com/office/drawing/2014/main" id="{734D227B-0C46-4B30-8A51-D45AA3E643FF}"/>
                  </a:ext>
                </a:extLst>
              </p:cNvPr>
              <p:cNvPicPr>
                <a:picLocks noChangeAspect="1"/>
              </p:cNvPicPr>
              <p:nvPr/>
            </p:nvPicPr>
            <p:blipFill>
              <a:blip r:embed="rId7"/>
              <a:stretch>
                <a:fillRect/>
              </a:stretch>
            </p:blipFill>
            <p:spPr>
              <a:xfrm>
                <a:off x="44130" y="4267450"/>
                <a:ext cx="366507" cy="513929"/>
              </a:xfrm>
              <a:prstGeom prst="rect">
                <a:avLst/>
              </a:prstGeom>
            </p:spPr>
          </p:pic>
        </p:grpSp>
        <p:grpSp>
          <p:nvGrpSpPr>
            <p:cNvPr id="157" name="Group 156">
              <a:extLst>
                <a:ext uri="{FF2B5EF4-FFF2-40B4-BE49-F238E27FC236}">
                  <a16:creationId xmlns:a16="http://schemas.microsoft.com/office/drawing/2014/main" id="{57240A0F-624E-4D12-81D9-E5AFEACB004E}"/>
                </a:ext>
              </a:extLst>
            </p:cNvPr>
            <p:cNvGrpSpPr/>
            <p:nvPr/>
          </p:nvGrpSpPr>
          <p:grpSpPr>
            <a:xfrm>
              <a:off x="1341864" y="4194317"/>
              <a:ext cx="1701865" cy="2261329"/>
              <a:chOff x="1341864" y="4194317"/>
              <a:chExt cx="1701865" cy="2261329"/>
            </a:xfrm>
          </p:grpSpPr>
          <p:grpSp>
            <p:nvGrpSpPr>
              <p:cNvPr id="158" name="Group 157">
                <a:extLst>
                  <a:ext uri="{FF2B5EF4-FFF2-40B4-BE49-F238E27FC236}">
                    <a16:creationId xmlns:a16="http://schemas.microsoft.com/office/drawing/2014/main" id="{590991F2-320F-43FC-9711-AE477A607053}"/>
                  </a:ext>
                </a:extLst>
              </p:cNvPr>
              <p:cNvGrpSpPr/>
              <p:nvPr/>
            </p:nvGrpSpPr>
            <p:grpSpPr>
              <a:xfrm>
                <a:off x="1638076" y="4194317"/>
                <a:ext cx="1286469" cy="1827789"/>
                <a:chOff x="4410437" y="5171160"/>
                <a:chExt cx="871461" cy="1238332"/>
              </a:xfrm>
            </p:grpSpPr>
            <p:sp>
              <p:nvSpPr>
                <p:cNvPr id="160" name="Freeform 12">
                  <a:extLst>
                    <a:ext uri="{FF2B5EF4-FFF2-40B4-BE49-F238E27FC236}">
                      <a16:creationId xmlns:a16="http://schemas.microsoft.com/office/drawing/2014/main" id="{A14C6E7B-D10B-4708-B489-8B423F4774BE}"/>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1" name="Rectangle 14">
                  <a:extLst>
                    <a:ext uri="{FF2B5EF4-FFF2-40B4-BE49-F238E27FC236}">
                      <a16:creationId xmlns:a16="http://schemas.microsoft.com/office/drawing/2014/main" id="{F81BE491-E7A5-407A-BAFF-6C3531238EFD}"/>
                    </a:ext>
                  </a:extLst>
                </p:cNvPr>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2" name="Rectangle 15">
                  <a:extLst>
                    <a:ext uri="{FF2B5EF4-FFF2-40B4-BE49-F238E27FC236}">
                      <a16:creationId xmlns:a16="http://schemas.microsoft.com/office/drawing/2014/main" id="{640C1EB3-9738-40FD-8602-FAE83A49293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3" name="Rectangle 16">
                  <a:extLst>
                    <a:ext uri="{FF2B5EF4-FFF2-40B4-BE49-F238E27FC236}">
                      <a16:creationId xmlns:a16="http://schemas.microsoft.com/office/drawing/2014/main" id="{4B166067-C66C-4A87-929A-67BE4123F840}"/>
                    </a:ext>
                  </a:extLst>
                </p:cNvPr>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4" name="Rectangle 17">
                  <a:extLst>
                    <a:ext uri="{FF2B5EF4-FFF2-40B4-BE49-F238E27FC236}">
                      <a16:creationId xmlns:a16="http://schemas.microsoft.com/office/drawing/2014/main" id="{E82CA860-AD84-406E-AED6-D9863CB8A4C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5" name="Rectangle 18">
                  <a:extLst>
                    <a:ext uri="{FF2B5EF4-FFF2-40B4-BE49-F238E27FC236}">
                      <a16:creationId xmlns:a16="http://schemas.microsoft.com/office/drawing/2014/main" id="{4E384666-CE96-4E53-BDED-B09B523D43EC}"/>
                    </a:ext>
                  </a:extLst>
                </p:cNvPr>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6" name="Rectangle 19">
                  <a:extLst>
                    <a:ext uri="{FF2B5EF4-FFF2-40B4-BE49-F238E27FC236}">
                      <a16:creationId xmlns:a16="http://schemas.microsoft.com/office/drawing/2014/main" id="{0A4D08AC-0CB9-444F-998F-72F9A3A1F687}"/>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7" name="Rectangle 20">
                  <a:extLst>
                    <a:ext uri="{FF2B5EF4-FFF2-40B4-BE49-F238E27FC236}">
                      <a16:creationId xmlns:a16="http://schemas.microsoft.com/office/drawing/2014/main" id="{09DFC813-6803-4B04-8F96-610DC6B6638A}"/>
                    </a:ext>
                  </a:extLst>
                </p:cNvPr>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8" name="Rectangle 21">
                  <a:extLst>
                    <a:ext uri="{FF2B5EF4-FFF2-40B4-BE49-F238E27FC236}">
                      <a16:creationId xmlns:a16="http://schemas.microsoft.com/office/drawing/2014/main" id="{F9A2FCDC-7267-4ADD-A8C5-5C22164A2C47}"/>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9" name="Rectangle 22">
                  <a:extLst>
                    <a:ext uri="{FF2B5EF4-FFF2-40B4-BE49-F238E27FC236}">
                      <a16:creationId xmlns:a16="http://schemas.microsoft.com/office/drawing/2014/main" id="{36A2DB6A-4F06-4E02-ADC9-D1480BB27F49}"/>
                    </a:ext>
                  </a:extLst>
                </p:cNvPr>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0" name="Rectangle 23">
                  <a:extLst>
                    <a:ext uri="{FF2B5EF4-FFF2-40B4-BE49-F238E27FC236}">
                      <a16:creationId xmlns:a16="http://schemas.microsoft.com/office/drawing/2014/main" id="{A5725745-033D-4652-8ED7-1F2D060B07A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1" name="Rectangle 24">
                  <a:extLst>
                    <a:ext uri="{FF2B5EF4-FFF2-40B4-BE49-F238E27FC236}">
                      <a16:creationId xmlns:a16="http://schemas.microsoft.com/office/drawing/2014/main" id="{503599CA-CD72-4942-864E-6A0B04BBC197}"/>
                    </a:ext>
                  </a:extLst>
                </p:cNvPr>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2" name="Rectangle 25">
                  <a:extLst>
                    <a:ext uri="{FF2B5EF4-FFF2-40B4-BE49-F238E27FC236}">
                      <a16:creationId xmlns:a16="http://schemas.microsoft.com/office/drawing/2014/main" id="{5CE4E7EA-FE50-4280-8E2D-DC795309309B}"/>
                    </a:ext>
                  </a:extLst>
                </p:cNvPr>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3" name="Rectangle 26">
                  <a:extLst>
                    <a:ext uri="{FF2B5EF4-FFF2-40B4-BE49-F238E27FC236}">
                      <a16:creationId xmlns:a16="http://schemas.microsoft.com/office/drawing/2014/main" id="{9508C043-209B-483A-9A66-6BEEC85556BB}"/>
                    </a:ext>
                  </a:extLst>
                </p:cNvPr>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4" name="Rectangle 27">
                  <a:extLst>
                    <a:ext uri="{FF2B5EF4-FFF2-40B4-BE49-F238E27FC236}">
                      <a16:creationId xmlns:a16="http://schemas.microsoft.com/office/drawing/2014/main" id="{14FC8177-0277-437D-BBFF-1206716FB5FC}"/>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5" name="Rectangle 28">
                  <a:extLst>
                    <a:ext uri="{FF2B5EF4-FFF2-40B4-BE49-F238E27FC236}">
                      <a16:creationId xmlns:a16="http://schemas.microsoft.com/office/drawing/2014/main" id="{EF909017-75A8-4176-8161-19F58E0D908A}"/>
                    </a:ext>
                  </a:extLst>
                </p:cNvPr>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6" name="Freeform 29">
                  <a:extLst>
                    <a:ext uri="{FF2B5EF4-FFF2-40B4-BE49-F238E27FC236}">
                      <a16:creationId xmlns:a16="http://schemas.microsoft.com/office/drawing/2014/main" id="{E3932475-DC46-43A8-AFE9-31087536EE4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7" name="Freeform 30">
                  <a:extLst>
                    <a:ext uri="{FF2B5EF4-FFF2-40B4-BE49-F238E27FC236}">
                      <a16:creationId xmlns:a16="http://schemas.microsoft.com/office/drawing/2014/main" id="{69E3000B-3A4E-4795-A4C5-2D1F7371A95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8" name="Rectangle 31">
                  <a:extLst>
                    <a:ext uri="{FF2B5EF4-FFF2-40B4-BE49-F238E27FC236}">
                      <a16:creationId xmlns:a16="http://schemas.microsoft.com/office/drawing/2014/main" id="{67A25804-2F52-4205-AAA8-14E0C3E4D88F}"/>
                    </a:ext>
                  </a:extLst>
                </p:cNvPr>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9" name="Rectangle 32">
                  <a:extLst>
                    <a:ext uri="{FF2B5EF4-FFF2-40B4-BE49-F238E27FC236}">
                      <a16:creationId xmlns:a16="http://schemas.microsoft.com/office/drawing/2014/main" id="{ED1B20B6-205E-4E38-B084-0BB259ACA12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0" name="Rectangle 33">
                  <a:extLst>
                    <a:ext uri="{FF2B5EF4-FFF2-40B4-BE49-F238E27FC236}">
                      <a16:creationId xmlns:a16="http://schemas.microsoft.com/office/drawing/2014/main" id="{96C12E70-65F1-4D08-B272-1B98CB368381}"/>
                    </a:ext>
                  </a:extLst>
                </p:cNvPr>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1" name="Rectangle 34">
                  <a:extLst>
                    <a:ext uri="{FF2B5EF4-FFF2-40B4-BE49-F238E27FC236}">
                      <a16:creationId xmlns:a16="http://schemas.microsoft.com/office/drawing/2014/main" id="{B45E3709-80D5-4C8C-B84E-374ACC3C9F6C}"/>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2" name="Rectangle 35">
                  <a:extLst>
                    <a:ext uri="{FF2B5EF4-FFF2-40B4-BE49-F238E27FC236}">
                      <a16:creationId xmlns:a16="http://schemas.microsoft.com/office/drawing/2014/main" id="{D2613930-E5CB-4960-8AE7-4AD032904B57}"/>
                    </a:ext>
                  </a:extLst>
                </p:cNvPr>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3" name="Rectangle 36">
                  <a:extLst>
                    <a:ext uri="{FF2B5EF4-FFF2-40B4-BE49-F238E27FC236}">
                      <a16:creationId xmlns:a16="http://schemas.microsoft.com/office/drawing/2014/main" id="{D38FA03C-279A-413D-9E6B-1C354653281C}"/>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4" name="Rectangle 37">
                  <a:extLst>
                    <a:ext uri="{FF2B5EF4-FFF2-40B4-BE49-F238E27FC236}">
                      <a16:creationId xmlns:a16="http://schemas.microsoft.com/office/drawing/2014/main" id="{8A3E5016-DF73-4025-AB64-E5399389DE8B}"/>
                    </a:ext>
                  </a:extLst>
                </p:cNvPr>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5" name="Rectangle 38">
                  <a:extLst>
                    <a:ext uri="{FF2B5EF4-FFF2-40B4-BE49-F238E27FC236}">
                      <a16:creationId xmlns:a16="http://schemas.microsoft.com/office/drawing/2014/main" id="{A4D0BB98-2270-49C8-911B-100099172F29}"/>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6" name="Rectangle 39">
                  <a:extLst>
                    <a:ext uri="{FF2B5EF4-FFF2-40B4-BE49-F238E27FC236}">
                      <a16:creationId xmlns:a16="http://schemas.microsoft.com/office/drawing/2014/main" id="{F5FB116E-1343-4FC3-8EA3-2B4082A4C7C3}"/>
                    </a:ext>
                  </a:extLst>
                </p:cNvPr>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7" name="Rectangle 40">
                  <a:extLst>
                    <a:ext uri="{FF2B5EF4-FFF2-40B4-BE49-F238E27FC236}">
                      <a16:creationId xmlns:a16="http://schemas.microsoft.com/office/drawing/2014/main" id="{A99ACFFF-AAF3-4194-997A-E21FB38ABD14}"/>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8" name="Rectangle 41">
                  <a:extLst>
                    <a:ext uri="{FF2B5EF4-FFF2-40B4-BE49-F238E27FC236}">
                      <a16:creationId xmlns:a16="http://schemas.microsoft.com/office/drawing/2014/main" id="{951C325F-0213-4DE0-BF0D-864FD8F24241}"/>
                    </a:ext>
                  </a:extLst>
                </p:cNvPr>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9" name="Rectangle 42">
                  <a:extLst>
                    <a:ext uri="{FF2B5EF4-FFF2-40B4-BE49-F238E27FC236}">
                      <a16:creationId xmlns:a16="http://schemas.microsoft.com/office/drawing/2014/main" id="{CB350FC3-6DAB-4CE4-B93D-D1AA465189EA}"/>
                    </a:ext>
                  </a:extLst>
                </p:cNvPr>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0" name="Rectangle 43">
                  <a:extLst>
                    <a:ext uri="{FF2B5EF4-FFF2-40B4-BE49-F238E27FC236}">
                      <a16:creationId xmlns:a16="http://schemas.microsoft.com/office/drawing/2014/main" id="{A84E692B-EBC3-4520-8E64-92507E4227EF}"/>
                    </a:ext>
                  </a:extLst>
                </p:cNvPr>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1" name="Rectangle 44">
                  <a:extLst>
                    <a:ext uri="{FF2B5EF4-FFF2-40B4-BE49-F238E27FC236}">
                      <a16:creationId xmlns:a16="http://schemas.microsoft.com/office/drawing/2014/main" id="{A1DC2AF1-932B-430C-BF5A-E545315E9204}"/>
                    </a:ext>
                  </a:extLst>
                </p:cNvPr>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2" name="Rectangle 45">
                  <a:extLst>
                    <a:ext uri="{FF2B5EF4-FFF2-40B4-BE49-F238E27FC236}">
                      <a16:creationId xmlns:a16="http://schemas.microsoft.com/office/drawing/2014/main" id="{89AB67BA-214A-4260-9A16-A64EDE933A2F}"/>
                    </a:ext>
                  </a:extLst>
                </p:cNvPr>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3" name="Rectangle 46">
                  <a:extLst>
                    <a:ext uri="{FF2B5EF4-FFF2-40B4-BE49-F238E27FC236}">
                      <a16:creationId xmlns:a16="http://schemas.microsoft.com/office/drawing/2014/main" id="{74FE513B-71E4-49FF-B385-AAFABE08DC27}"/>
                    </a:ext>
                  </a:extLst>
                </p:cNvPr>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4" name="Rectangle 47">
                  <a:extLst>
                    <a:ext uri="{FF2B5EF4-FFF2-40B4-BE49-F238E27FC236}">
                      <a16:creationId xmlns:a16="http://schemas.microsoft.com/office/drawing/2014/main" id="{93AF4AB1-2773-4733-B5B5-95236F02DA1A}"/>
                    </a:ext>
                  </a:extLst>
                </p:cNvPr>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59" name="Rectangle 158">
                <a:extLst>
                  <a:ext uri="{FF2B5EF4-FFF2-40B4-BE49-F238E27FC236}">
                    <a16:creationId xmlns:a16="http://schemas.microsoft.com/office/drawing/2014/main" id="{851A68FA-F843-4914-A232-C6F95CEC6AFA}"/>
                  </a:ext>
                </a:extLst>
              </p:cNvPr>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16" name="Group 215">
            <a:extLst>
              <a:ext uri="{FF2B5EF4-FFF2-40B4-BE49-F238E27FC236}">
                <a16:creationId xmlns:a16="http://schemas.microsoft.com/office/drawing/2014/main" id="{CA026AB0-BF3D-4B61-8DAF-08C017C94E69}"/>
              </a:ext>
            </a:extLst>
          </p:cNvPr>
          <p:cNvGrpSpPr/>
          <p:nvPr/>
        </p:nvGrpSpPr>
        <p:grpSpPr>
          <a:xfrm>
            <a:off x="6730150" y="2021061"/>
            <a:ext cx="4479381" cy="1420152"/>
            <a:chOff x="3885549" y="4315746"/>
            <a:chExt cx="4570497" cy="1449039"/>
          </a:xfrm>
        </p:grpSpPr>
        <p:grpSp>
          <p:nvGrpSpPr>
            <p:cNvPr id="217" name="Group 216">
              <a:extLst>
                <a:ext uri="{FF2B5EF4-FFF2-40B4-BE49-F238E27FC236}">
                  <a16:creationId xmlns:a16="http://schemas.microsoft.com/office/drawing/2014/main" id="{BBD80EE2-42A8-484F-B754-A298F964B1B0}"/>
                </a:ext>
              </a:extLst>
            </p:cNvPr>
            <p:cNvGrpSpPr/>
            <p:nvPr/>
          </p:nvGrpSpPr>
          <p:grpSpPr>
            <a:xfrm>
              <a:off x="5079169" y="4315746"/>
              <a:ext cx="1744885" cy="1095197"/>
              <a:chOff x="5084066" y="4315746"/>
              <a:chExt cx="1744885" cy="1095197"/>
            </a:xfrm>
          </p:grpSpPr>
          <p:grpSp>
            <p:nvGrpSpPr>
              <p:cNvPr id="219" name="Group 218">
                <a:extLst>
                  <a:ext uri="{FF2B5EF4-FFF2-40B4-BE49-F238E27FC236}">
                    <a16:creationId xmlns:a16="http://schemas.microsoft.com/office/drawing/2014/main" id="{CFB4CDFC-686E-4B89-95F2-1BE8E7DB288D}"/>
                  </a:ext>
                </a:extLst>
              </p:cNvPr>
              <p:cNvGrpSpPr/>
              <p:nvPr/>
            </p:nvGrpSpPr>
            <p:grpSpPr>
              <a:xfrm>
                <a:off x="5084066" y="4315746"/>
                <a:ext cx="1744885" cy="1095197"/>
                <a:chOff x="2658482" y="4315746"/>
                <a:chExt cx="1744885" cy="1095197"/>
              </a:xfrm>
            </p:grpSpPr>
            <p:grpSp>
              <p:nvGrpSpPr>
                <p:cNvPr id="221" name="Group 220">
                  <a:extLst>
                    <a:ext uri="{FF2B5EF4-FFF2-40B4-BE49-F238E27FC236}">
                      <a16:creationId xmlns:a16="http://schemas.microsoft.com/office/drawing/2014/main" id="{3A503497-823E-4D38-96EA-C6215104297F}"/>
                    </a:ext>
                  </a:extLst>
                </p:cNvPr>
                <p:cNvGrpSpPr/>
                <p:nvPr/>
              </p:nvGrpSpPr>
              <p:grpSpPr>
                <a:xfrm>
                  <a:off x="2658482" y="4315746"/>
                  <a:ext cx="1744885" cy="1095197"/>
                  <a:chOff x="2658482" y="4315746"/>
                  <a:chExt cx="1744885" cy="1095197"/>
                </a:xfrm>
              </p:grpSpPr>
              <p:pic>
                <p:nvPicPr>
                  <p:cNvPr id="223" name="Picture 222">
                    <a:extLst>
                      <a:ext uri="{FF2B5EF4-FFF2-40B4-BE49-F238E27FC236}">
                        <a16:creationId xmlns:a16="http://schemas.microsoft.com/office/drawing/2014/main" id="{8A5E81F1-FFFF-4E1B-BA11-D5BA63E76B45}"/>
                      </a:ext>
                    </a:extLst>
                  </p:cNvPr>
                  <p:cNvPicPr>
                    <a:picLocks noChangeAspect="1"/>
                  </p:cNvPicPr>
                  <p:nvPr/>
                </p:nvPicPr>
                <p:blipFill>
                  <a:blip r:embed="rId8"/>
                  <a:stretch>
                    <a:fillRect/>
                  </a:stretch>
                </p:blipFill>
                <p:spPr>
                  <a:xfrm>
                    <a:off x="2658482" y="4315746"/>
                    <a:ext cx="1621360" cy="1095197"/>
                  </a:xfrm>
                  <a:prstGeom prst="rect">
                    <a:avLst/>
                  </a:prstGeom>
                </p:spPr>
              </p:pic>
              <p:sp>
                <p:nvSpPr>
                  <p:cNvPr id="224" name="Oval 223">
                    <a:extLst>
                      <a:ext uri="{FF2B5EF4-FFF2-40B4-BE49-F238E27FC236}">
                        <a16:creationId xmlns:a16="http://schemas.microsoft.com/office/drawing/2014/main" id="{D17C6B4D-C09B-4F3D-A0E5-D48EABA924DD}"/>
                      </a:ext>
                    </a:extLst>
                  </p:cNvPr>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22" name="Freeform 255">
                  <a:extLst>
                    <a:ext uri="{FF2B5EF4-FFF2-40B4-BE49-F238E27FC236}">
                      <a16:creationId xmlns:a16="http://schemas.microsoft.com/office/drawing/2014/main" id="{015CF8FA-AC9A-4757-BBA0-3C4FFEAC6992}"/>
                    </a:ext>
                  </a:extLst>
                </p:cNvPr>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20" name="Picture 219">
                <a:extLst>
                  <a:ext uri="{FF2B5EF4-FFF2-40B4-BE49-F238E27FC236}">
                    <a16:creationId xmlns:a16="http://schemas.microsoft.com/office/drawing/2014/main" id="{A61EEA6C-BE73-449E-A88A-4BF084FE0D57}"/>
                  </a:ext>
                </a:extLst>
              </p:cNvPr>
              <p:cNvPicPr>
                <a:picLocks noChangeAspect="1"/>
              </p:cNvPicPr>
              <p:nvPr/>
            </p:nvPicPr>
            <p:blipFill>
              <a:blip r:embed="rId9"/>
              <a:stretch>
                <a:fillRect/>
              </a:stretch>
            </p:blipFill>
            <p:spPr>
              <a:xfrm>
                <a:off x="5575733" y="4596902"/>
                <a:ext cx="648263" cy="648263"/>
              </a:xfrm>
              <a:prstGeom prst="rect">
                <a:avLst/>
              </a:prstGeom>
            </p:spPr>
          </p:pic>
        </p:grpSp>
        <p:sp>
          <p:nvSpPr>
            <p:cNvPr id="218" name="TextBox 217">
              <a:extLst>
                <a:ext uri="{FF2B5EF4-FFF2-40B4-BE49-F238E27FC236}">
                  <a16:creationId xmlns:a16="http://schemas.microsoft.com/office/drawing/2014/main" id="{575CB99A-604B-4D8F-B44E-E70494AA6876}"/>
                </a:ext>
              </a:extLst>
            </p:cNvPr>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25" name="Straight Arrow Connector 224">
            <a:extLst>
              <a:ext uri="{FF2B5EF4-FFF2-40B4-BE49-F238E27FC236}">
                <a16:creationId xmlns:a16="http://schemas.microsoft.com/office/drawing/2014/main" id="{C6941E9A-FE17-407F-B3E5-332910C17DE1}"/>
              </a:ext>
            </a:extLst>
          </p:cNvPr>
          <p:cNvCxnSpPr/>
          <p:nvPr/>
        </p:nvCxnSpPr>
        <p:spPr>
          <a:xfrm flipH="1">
            <a:off x="7591300" y="3446577"/>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9AE4D3E-0E1B-4F67-9381-43D4A7B389E1}"/>
              </a:ext>
            </a:extLst>
          </p:cNvPr>
          <p:cNvCxnSpPr/>
          <p:nvPr/>
        </p:nvCxnSpPr>
        <p:spPr>
          <a:xfrm>
            <a:off x="9056924" y="3492037"/>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191571" y="2085196"/>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You tie yourself into an on-premises world</a:t>
            </a:r>
            <a:br>
              <a:rPr lang="en-US" sz="3200" dirty="0">
                <a:solidFill>
                  <a:schemeClr val="accent1">
                    <a:lumMod val="50000"/>
                  </a:schemeClr>
                </a:solidFill>
              </a:rPr>
            </a:b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Azure AD can provide SAML, OAuth, etc. </a:t>
            </a:r>
            <a:r>
              <a:rPr lang="en-US" sz="3200" dirty="0" err="1">
                <a:solidFill>
                  <a:schemeClr val="accent1">
                    <a:lumMod val="50000"/>
                  </a:schemeClr>
                </a:solidFill>
              </a:rPr>
              <a:t>auth</a:t>
            </a:r>
            <a:r>
              <a:rPr lang="en-US" sz="3200" dirty="0">
                <a:solidFill>
                  <a:schemeClr val="accent1">
                    <a:lumMod val="50000"/>
                  </a:schemeClr>
                </a:solidFill>
              </a:rPr>
              <a:t> flows</a:t>
            </a:r>
          </a:p>
        </p:txBody>
      </p:sp>
    </p:spTree>
    <p:extLst>
      <p:ext uri="{BB962C8B-B14F-4D97-AF65-F5344CB8AC3E}">
        <p14:creationId xmlns:p14="http://schemas.microsoft.com/office/powerpoint/2010/main" val="2298941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https://12factor.net</a:t>
            </a:r>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Build more decoupled 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Reduced dependencies between code can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Goal is to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Think “Separation of Concerns”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Example: Cross-database queries in SQL, fight back with Micro-service approach</a:t>
            </a:r>
          </a:p>
        </p:txBody>
      </p:sp>
      <p:pic>
        <p:nvPicPr>
          <p:cNvPr id="5" name="Picture 4">
            <a:extLst>
              <a:ext uri="{FF2B5EF4-FFF2-40B4-BE49-F238E27FC236}">
                <a16:creationId xmlns:a16="http://schemas.microsoft.com/office/drawing/2014/main" id="{F0C3246D-8C7B-488A-B886-90BADD695A3F}"/>
              </a:ext>
            </a:extLst>
          </p:cNvPr>
          <p:cNvPicPr>
            <a:picLocks noChangeAspect="1"/>
          </p:cNvPicPr>
          <p:nvPr/>
        </p:nvPicPr>
        <p:blipFill>
          <a:blip r:embed="rId3"/>
          <a:stretch>
            <a:fillRect/>
          </a:stretch>
        </p:blipFill>
        <p:spPr>
          <a:xfrm>
            <a:off x="6085140" y="1912386"/>
            <a:ext cx="5310226" cy="1600212"/>
          </a:xfrm>
          <a:prstGeom prst="rect">
            <a:avLst/>
          </a:prstGeom>
        </p:spPr>
      </p:pic>
    </p:spTree>
    <p:extLst>
      <p:ext uri="{BB962C8B-B14F-4D97-AF65-F5344CB8AC3E}">
        <p14:creationId xmlns:p14="http://schemas.microsoft.com/office/powerpoint/2010/main" val="3721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217158" y="1023582"/>
            <a:ext cx="7974841"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Consider Async App Interactions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340708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Decouple HTTP compute processing into </a:t>
            </a:r>
            <a:r>
              <a:rPr lang="en-US" sz="2400" dirty="0" err="1">
                <a:solidFill>
                  <a:schemeClr val="accent1">
                    <a:lumMod val="50000"/>
                  </a:schemeClr>
                </a:solidFill>
              </a:rPr>
              <a:t>async</a:t>
            </a:r>
            <a:r>
              <a:rPr lang="en-US" sz="2400" dirty="0">
                <a:solidFill>
                  <a:schemeClr val="accent1">
                    <a:lumMod val="50000"/>
                  </a:schemeClr>
                </a:solidFill>
              </a:rPr>
              <a:t> backend processes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Promotes more efficient scaling in the cloud</a:t>
            </a:r>
          </a:p>
        </p:txBody>
      </p:sp>
      <p:pic>
        <p:nvPicPr>
          <p:cNvPr id="2050" name="Picture 2" descr="Image result for iis">
            <a:extLst>
              <a:ext uri="{FF2B5EF4-FFF2-40B4-BE49-F238E27FC236}">
                <a16:creationId xmlns:a16="http://schemas.microsoft.com/office/drawing/2014/main" id="{BA5A5614-9534-4450-9400-5565E3291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5901"/>
            <a:ext cx="1533099" cy="1533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CFA9E8D-C251-4E8F-9EDF-F6E2D9F061E5}"/>
              </a:ext>
            </a:extLst>
          </p:cNvPr>
          <p:cNvSpPr/>
          <p:nvPr/>
        </p:nvSpPr>
        <p:spPr>
          <a:xfrm>
            <a:off x="9779040" y="194480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056" name="Picture 8" descr="Image result for mouse point">
            <a:extLst>
              <a:ext uri="{FF2B5EF4-FFF2-40B4-BE49-F238E27FC236}">
                <a16:creationId xmlns:a16="http://schemas.microsoft.com/office/drawing/2014/main" id="{3E096E2D-E5CE-4F10-87C0-32DC1989B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09392" y="217629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884A53C-A033-4604-9128-72011B5615C0}"/>
              </a:ext>
            </a:extLst>
          </p:cNvPr>
          <p:cNvPicPr>
            <a:picLocks noChangeAspect="1"/>
          </p:cNvPicPr>
          <p:nvPr/>
        </p:nvPicPr>
        <p:blipFill>
          <a:blip r:embed="rId5"/>
          <a:stretch>
            <a:fillRect/>
          </a:stretch>
        </p:blipFill>
        <p:spPr>
          <a:xfrm>
            <a:off x="8846644" y="2608726"/>
            <a:ext cx="1664059" cy="986556"/>
          </a:xfrm>
          <a:prstGeom prst="rect">
            <a:avLst/>
          </a:prstGeom>
        </p:spPr>
      </p:pic>
      <p:cxnSp>
        <p:nvCxnSpPr>
          <p:cNvPr id="15" name="Straight Arrow Connector 14">
            <a:extLst>
              <a:ext uri="{FF2B5EF4-FFF2-40B4-BE49-F238E27FC236}">
                <a16:creationId xmlns:a16="http://schemas.microsoft.com/office/drawing/2014/main" id="{736DD2A5-3823-48B1-B891-AEEBD8950905}"/>
              </a:ext>
            </a:extLst>
          </p:cNvPr>
          <p:cNvCxnSpPr/>
          <p:nvPr/>
        </p:nvCxnSpPr>
        <p:spPr>
          <a:xfrm flipH="1">
            <a:off x="7704161" y="2183642"/>
            <a:ext cx="185609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59412D-80AA-40CA-9D19-959509C04D9F}"/>
              </a:ext>
            </a:extLst>
          </p:cNvPr>
          <p:cNvCxnSpPr>
            <a:cxnSpLocks/>
          </p:cNvCxnSpPr>
          <p:nvPr/>
        </p:nvCxnSpPr>
        <p:spPr>
          <a:xfrm>
            <a:off x="7759890" y="3093408"/>
            <a:ext cx="87231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16B190BD-5872-425D-BFCD-2D03D8F4890C}"/>
              </a:ext>
            </a:extLst>
          </p:cNvPr>
          <p:cNvSpPr/>
          <p:nvPr/>
        </p:nvSpPr>
        <p:spPr>
          <a:xfrm>
            <a:off x="9860651" y="436049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9" name="Picture 8" descr="Image result for mouse point">
            <a:extLst>
              <a:ext uri="{FF2B5EF4-FFF2-40B4-BE49-F238E27FC236}">
                <a16:creationId xmlns:a16="http://schemas.microsoft.com/office/drawing/2014/main" id="{059DF181-A551-407C-8198-97D79E262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91003" y="459198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iis">
            <a:extLst>
              <a:ext uri="{FF2B5EF4-FFF2-40B4-BE49-F238E27FC236}">
                <a16:creationId xmlns:a16="http://schemas.microsoft.com/office/drawing/2014/main" id="{DF24FDBC-368B-4559-B207-7140FB681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386" y="4535606"/>
            <a:ext cx="1533099" cy="153309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B1A05642-A865-4AB5-8619-ED93F045FD6F}"/>
              </a:ext>
            </a:extLst>
          </p:cNvPr>
          <p:cNvCxnSpPr>
            <a:cxnSpLocks/>
          </p:cNvCxnSpPr>
          <p:nvPr/>
        </p:nvCxnSpPr>
        <p:spPr>
          <a:xfrm flipH="1">
            <a:off x="6416485" y="4601607"/>
            <a:ext cx="306871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7401B21-6FC6-4034-A648-F37B746E9C53}"/>
              </a:ext>
            </a:extLst>
          </p:cNvPr>
          <p:cNvGrpSpPr/>
          <p:nvPr/>
        </p:nvGrpSpPr>
        <p:grpSpPr>
          <a:xfrm>
            <a:off x="7143194" y="6087629"/>
            <a:ext cx="2282586" cy="491319"/>
            <a:chOff x="7598960" y="5704965"/>
            <a:chExt cx="2282586" cy="491319"/>
          </a:xfrm>
        </p:grpSpPr>
        <p:sp>
          <p:nvSpPr>
            <p:cNvPr id="23" name="Cylinder 22">
              <a:extLst>
                <a:ext uri="{FF2B5EF4-FFF2-40B4-BE49-F238E27FC236}">
                  <a16:creationId xmlns:a16="http://schemas.microsoft.com/office/drawing/2014/main" id="{0D948156-7E28-473F-A55F-735118DFABAB}"/>
                </a:ext>
              </a:extLst>
            </p:cNvPr>
            <p:cNvSpPr/>
            <p:nvPr/>
          </p:nvSpPr>
          <p:spPr>
            <a:xfrm rot="5400000">
              <a:off x="8494593" y="4809332"/>
              <a:ext cx="491319" cy="22825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2A43868-7791-4F20-9032-4733E5E4E3DF}"/>
                </a:ext>
              </a:extLst>
            </p:cNvPr>
            <p:cNvPicPr>
              <a:picLocks noChangeAspect="1"/>
            </p:cNvPicPr>
            <p:nvPr/>
          </p:nvPicPr>
          <p:blipFill>
            <a:blip r:embed="rId5"/>
            <a:stretch>
              <a:fillRect/>
            </a:stretch>
          </p:blipFill>
          <p:spPr>
            <a:xfrm>
              <a:off x="7759890" y="5774215"/>
              <a:ext cx="561213" cy="332721"/>
            </a:xfrm>
            <a:prstGeom prst="rect">
              <a:avLst/>
            </a:prstGeom>
          </p:spPr>
        </p:pic>
        <p:pic>
          <p:nvPicPr>
            <p:cNvPr id="36" name="Picture 35">
              <a:extLst>
                <a:ext uri="{FF2B5EF4-FFF2-40B4-BE49-F238E27FC236}">
                  <a16:creationId xmlns:a16="http://schemas.microsoft.com/office/drawing/2014/main" id="{24D164DB-772E-4ED4-89A7-7BEB033BCE80}"/>
                </a:ext>
              </a:extLst>
            </p:cNvPr>
            <p:cNvPicPr>
              <a:picLocks noChangeAspect="1"/>
            </p:cNvPicPr>
            <p:nvPr/>
          </p:nvPicPr>
          <p:blipFill>
            <a:blip r:embed="rId5"/>
            <a:stretch>
              <a:fillRect/>
            </a:stretch>
          </p:blipFill>
          <p:spPr>
            <a:xfrm>
              <a:off x="8445997" y="5766954"/>
              <a:ext cx="561213" cy="332721"/>
            </a:xfrm>
            <a:prstGeom prst="rect">
              <a:avLst/>
            </a:prstGeom>
          </p:spPr>
        </p:pic>
        <p:pic>
          <p:nvPicPr>
            <p:cNvPr id="37" name="Picture 36">
              <a:extLst>
                <a:ext uri="{FF2B5EF4-FFF2-40B4-BE49-F238E27FC236}">
                  <a16:creationId xmlns:a16="http://schemas.microsoft.com/office/drawing/2014/main" id="{B4C17260-8BFD-4103-8A83-B1FDA2310FE8}"/>
                </a:ext>
              </a:extLst>
            </p:cNvPr>
            <p:cNvPicPr>
              <a:picLocks noChangeAspect="1"/>
            </p:cNvPicPr>
            <p:nvPr/>
          </p:nvPicPr>
          <p:blipFill>
            <a:blip r:embed="rId5"/>
            <a:stretch>
              <a:fillRect/>
            </a:stretch>
          </p:blipFill>
          <p:spPr>
            <a:xfrm>
              <a:off x="9117460" y="5766954"/>
              <a:ext cx="561213" cy="332721"/>
            </a:xfrm>
            <a:prstGeom prst="rect">
              <a:avLst/>
            </a:prstGeom>
          </p:spPr>
        </p:pic>
      </p:grpSp>
      <p:cxnSp>
        <p:nvCxnSpPr>
          <p:cNvPr id="40" name="Straight Arrow Connector 39">
            <a:extLst>
              <a:ext uri="{FF2B5EF4-FFF2-40B4-BE49-F238E27FC236}">
                <a16:creationId xmlns:a16="http://schemas.microsoft.com/office/drawing/2014/main" id="{8E4B7548-1DA2-4079-896E-3D27F7ACDDDB}"/>
              </a:ext>
            </a:extLst>
          </p:cNvPr>
          <p:cNvCxnSpPr>
            <a:cxnSpLocks/>
          </p:cNvCxnSpPr>
          <p:nvPr/>
        </p:nvCxnSpPr>
        <p:spPr>
          <a:xfrm>
            <a:off x="6366492" y="6051394"/>
            <a:ext cx="656299" cy="245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Image result for gear">
            <a:extLst>
              <a:ext uri="{FF2B5EF4-FFF2-40B4-BE49-F238E27FC236}">
                <a16:creationId xmlns:a16="http://schemas.microsoft.com/office/drawing/2014/main" id="{366142DE-50ED-4687-9D9A-7FF289569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362" y="5170791"/>
            <a:ext cx="1601979" cy="1046626"/>
          </a:xfrm>
          <a:prstGeom prst="rect">
            <a:avLst/>
          </a:prstGeom>
          <a:noFill/>
          <a:extLst>
            <a:ext uri="{909E8E84-426E-40DD-AFC4-6F175D3DCCD1}">
              <a14:hiddenFill xmlns:a14="http://schemas.microsoft.com/office/drawing/2010/main">
                <a:solidFill>
                  <a:srgbClr val="FFFFFF"/>
                </a:solidFill>
              </a14:hiddenFill>
            </a:ext>
          </a:extLst>
        </p:spPr>
      </p:pic>
      <p:sp>
        <p:nvSpPr>
          <p:cNvPr id="225" name="TextBox 224">
            <a:extLst>
              <a:ext uri="{FF2B5EF4-FFF2-40B4-BE49-F238E27FC236}">
                <a16:creationId xmlns:a16="http://schemas.microsoft.com/office/drawing/2014/main" id="{433076A2-06C2-470E-B027-B16DB8A66CA7}"/>
              </a:ext>
            </a:extLst>
          </p:cNvPr>
          <p:cNvSpPr txBox="1"/>
          <p:nvPr/>
        </p:nvSpPr>
        <p:spPr>
          <a:xfrm>
            <a:off x="7381581" y="5653127"/>
            <a:ext cx="1692771" cy="369332"/>
          </a:xfrm>
          <a:prstGeom prst="rect">
            <a:avLst/>
          </a:prstGeom>
          <a:noFill/>
        </p:spPr>
        <p:txBody>
          <a:bodyPr wrap="none" rtlCol="0">
            <a:spAutoFit/>
          </a:bodyPr>
          <a:lstStyle/>
          <a:p>
            <a:r>
              <a:rPr lang="en-US" dirty="0"/>
              <a:t>Message Queue</a:t>
            </a:r>
          </a:p>
        </p:txBody>
      </p:sp>
      <p:sp>
        <p:nvSpPr>
          <p:cNvPr id="226" name="TextBox 225">
            <a:extLst>
              <a:ext uri="{FF2B5EF4-FFF2-40B4-BE49-F238E27FC236}">
                <a16:creationId xmlns:a16="http://schemas.microsoft.com/office/drawing/2014/main" id="{1B27B15D-F945-4369-B556-1AF3F15E86F0}"/>
              </a:ext>
            </a:extLst>
          </p:cNvPr>
          <p:cNvSpPr txBox="1"/>
          <p:nvPr/>
        </p:nvSpPr>
        <p:spPr>
          <a:xfrm>
            <a:off x="10211765" y="6217417"/>
            <a:ext cx="1636987" cy="369332"/>
          </a:xfrm>
          <a:prstGeom prst="rect">
            <a:avLst/>
          </a:prstGeom>
          <a:noFill/>
        </p:spPr>
        <p:txBody>
          <a:bodyPr wrap="none" rtlCol="0">
            <a:spAutoFit/>
          </a:bodyPr>
          <a:lstStyle/>
          <a:p>
            <a:r>
              <a:rPr lang="en-US" dirty="0"/>
              <a:t>Worker Process</a:t>
            </a:r>
          </a:p>
        </p:txBody>
      </p:sp>
      <p:cxnSp>
        <p:nvCxnSpPr>
          <p:cNvPr id="48" name="Straight Arrow Connector 47">
            <a:extLst>
              <a:ext uri="{FF2B5EF4-FFF2-40B4-BE49-F238E27FC236}">
                <a16:creationId xmlns:a16="http://schemas.microsoft.com/office/drawing/2014/main" id="{CD9162EC-F004-4CAB-BFB2-7BCC0C65EC42}"/>
              </a:ext>
            </a:extLst>
          </p:cNvPr>
          <p:cNvCxnSpPr>
            <a:cxnSpLocks/>
          </p:cNvCxnSpPr>
          <p:nvPr/>
        </p:nvCxnSpPr>
        <p:spPr>
          <a:xfrm flipV="1">
            <a:off x="9540368" y="6068705"/>
            <a:ext cx="427884" cy="23804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24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1175969"/>
            <a:ext cx="11653523" cy="1161921"/>
          </a:xfrm>
        </p:spPr>
        <p:txBody>
          <a:bodyPr/>
          <a:lstStyle/>
          <a:p>
            <a:r>
              <a:rPr lang="en-US" dirty="0"/>
              <a:t>Agenda</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Why use the cloud to build apps?</a:t>
            </a:r>
          </a:p>
          <a:p>
            <a:pPr marL="609498" indent="-609498"/>
            <a:endParaRPr lang="en-US" sz="3200" dirty="0">
              <a:solidFill>
                <a:schemeClr val="accent1">
                  <a:lumMod val="50000"/>
                </a:schemeClr>
              </a:solidFill>
            </a:endParaRPr>
          </a:p>
          <a:p>
            <a:pPr marL="609498" indent="-609498"/>
            <a:r>
              <a:rPr lang="en-US" sz="3200" dirty="0">
                <a:solidFill>
                  <a:schemeClr val="accent1">
                    <a:lumMod val="50000"/>
                  </a:schemeClr>
                </a:solidFill>
              </a:rPr>
              <a:t>What you’re building</a:t>
            </a:r>
          </a:p>
          <a:p>
            <a:endParaRPr lang="en-US" sz="3600" dirty="0">
              <a:solidFill>
                <a:schemeClr val="accent1">
                  <a:lumMod val="50000"/>
                </a:schemeClr>
              </a:solidFill>
            </a:endParaRP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3742597"/>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16948141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Don‘t share VMs between solutions/apps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874800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Shared VMs promote</a:t>
            </a:r>
          </a:p>
          <a:p>
            <a:pPr marL="1066698" lvl="1" indent="-609498">
              <a:lnSpc>
                <a:spcPct val="100000"/>
              </a:lnSpc>
            </a:pPr>
            <a:r>
              <a:rPr lang="en-US" sz="2800" dirty="0">
                <a:solidFill>
                  <a:schemeClr val="accent1">
                    <a:lumMod val="50000"/>
                  </a:schemeClr>
                </a:solidFill>
              </a:rPr>
              <a:t>environment inconsistencies</a:t>
            </a:r>
          </a:p>
          <a:p>
            <a:pPr marL="1066698" lvl="1" indent="-609498">
              <a:lnSpc>
                <a:spcPct val="100000"/>
              </a:lnSpc>
            </a:pPr>
            <a:r>
              <a:rPr lang="en-US" sz="2800" dirty="0">
                <a:solidFill>
                  <a:schemeClr val="accent1">
                    <a:lumMod val="50000"/>
                  </a:schemeClr>
                </a:solidFill>
              </a:rPr>
              <a:t>“change fatigue”</a:t>
            </a:r>
          </a:p>
          <a:p>
            <a:pPr marL="1066698" lvl="1" indent="-609498">
              <a:lnSpc>
                <a:spcPct val="100000"/>
              </a:lnSpc>
            </a:pPr>
            <a:r>
              <a:rPr lang="en-US" sz="2800" dirty="0">
                <a:solidFill>
                  <a:schemeClr val="accent1">
                    <a:lumMod val="50000"/>
                  </a:schemeClr>
                </a:solidFill>
              </a:rPr>
              <a:t>distressed upgrade/update/patch timelines</a:t>
            </a:r>
          </a:p>
          <a:p>
            <a:pPr marL="609498" indent="-609498">
              <a:lnSpc>
                <a:spcPct val="100000"/>
              </a:lnSpc>
            </a:pPr>
            <a:r>
              <a:rPr lang="en-US" sz="3200" dirty="0">
                <a:solidFill>
                  <a:schemeClr val="accent1">
                    <a:lumMod val="50000"/>
                  </a:schemeClr>
                </a:solidFill>
              </a:rPr>
              <a:t>You never decommission shared VMs</a:t>
            </a:r>
          </a:p>
        </p:txBody>
      </p:sp>
      <p:grpSp>
        <p:nvGrpSpPr>
          <p:cNvPr id="26" name="Group 4">
            <a:extLst>
              <a:ext uri="{FF2B5EF4-FFF2-40B4-BE49-F238E27FC236}">
                <a16:creationId xmlns:a16="http://schemas.microsoft.com/office/drawing/2014/main" id="{9A817B75-5A40-4C65-AD96-2594A24B729E}"/>
              </a:ext>
            </a:extLst>
          </p:cNvPr>
          <p:cNvGrpSpPr>
            <a:grpSpLocks noChangeAspect="1"/>
          </p:cNvGrpSpPr>
          <p:nvPr/>
        </p:nvGrpSpPr>
        <p:grpSpPr bwMode="auto">
          <a:xfrm>
            <a:off x="2636361" y="977839"/>
            <a:ext cx="10111237" cy="6746531"/>
            <a:chOff x="1694" y="628"/>
            <a:chExt cx="6497" cy="4335"/>
          </a:xfrm>
        </p:grpSpPr>
        <p:sp>
          <p:nvSpPr>
            <p:cNvPr id="27" name="AutoShape 3">
              <a:extLst>
                <a:ext uri="{FF2B5EF4-FFF2-40B4-BE49-F238E27FC236}">
                  <a16:creationId xmlns:a16="http://schemas.microsoft.com/office/drawing/2014/main" id="{ACFBF75C-39AC-44E9-8855-664C3DD9F6C3}"/>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2" name="Group 205">
              <a:extLst>
                <a:ext uri="{FF2B5EF4-FFF2-40B4-BE49-F238E27FC236}">
                  <a16:creationId xmlns:a16="http://schemas.microsoft.com/office/drawing/2014/main" id="{64AB7D0A-CD42-4EDD-9FCE-D6254F53A11C}"/>
                </a:ext>
              </a:extLst>
            </p:cNvPr>
            <p:cNvGrpSpPr>
              <a:grpSpLocks/>
            </p:cNvGrpSpPr>
            <p:nvPr/>
          </p:nvGrpSpPr>
          <p:grpSpPr bwMode="auto">
            <a:xfrm>
              <a:off x="1976" y="1170"/>
              <a:ext cx="5877" cy="3251"/>
              <a:chOff x="1976" y="1170"/>
              <a:chExt cx="5877" cy="3251"/>
            </a:xfrm>
          </p:grpSpPr>
          <p:sp>
            <p:nvSpPr>
              <p:cNvPr id="113" name="Freeform 5">
                <a:extLst>
                  <a:ext uri="{FF2B5EF4-FFF2-40B4-BE49-F238E27FC236}">
                    <a16:creationId xmlns:a16="http://schemas.microsoft.com/office/drawing/2014/main" id="{3BC6A77D-388A-4BCD-8BBF-17AFAEB36E28}"/>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
                <a:extLst>
                  <a:ext uri="{FF2B5EF4-FFF2-40B4-BE49-F238E27FC236}">
                    <a16:creationId xmlns:a16="http://schemas.microsoft.com/office/drawing/2014/main" id="{414A875A-2C5E-4045-80F1-2A5A77408271}"/>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7">
                <a:extLst>
                  <a:ext uri="{FF2B5EF4-FFF2-40B4-BE49-F238E27FC236}">
                    <a16:creationId xmlns:a16="http://schemas.microsoft.com/office/drawing/2014/main" id="{B2EB1348-7D3A-497E-9FF5-5B696E9221E6}"/>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Rectangle 8">
                <a:extLst>
                  <a:ext uri="{FF2B5EF4-FFF2-40B4-BE49-F238E27FC236}">
                    <a16:creationId xmlns:a16="http://schemas.microsoft.com/office/drawing/2014/main" id="{E4A9994F-4DAA-4CFB-9593-2DDC41C87E2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Rectangle 9">
                <a:extLst>
                  <a:ext uri="{FF2B5EF4-FFF2-40B4-BE49-F238E27FC236}">
                    <a16:creationId xmlns:a16="http://schemas.microsoft.com/office/drawing/2014/main" id="{F6E89E77-BE6F-4DBB-A4D2-E0933A75400E}"/>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10">
                <a:extLst>
                  <a:ext uri="{FF2B5EF4-FFF2-40B4-BE49-F238E27FC236}">
                    <a16:creationId xmlns:a16="http://schemas.microsoft.com/office/drawing/2014/main" id="{D589818C-2DFE-46FD-99C8-3D789D205CE9}"/>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Rectangle 11">
                <a:extLst>
                  <a:ext uri="{FF2B5EF4-FFF2-40B4-BE49-F238E27FC236}">
                    <a16:creationId xmlns:a16="http://schemas.microsoft.com/office/drawing/2014/main" id="{DA9B8D1E-E9E6-4C85-B5F0-55538456C789}"/>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12">
                <a:extLst>
                  <a:ext uri="{FF2B5EF4-FFF2-40B4-BE49-F238E27FC236}">
                    <a16:creationId xmlns:a16="http://schemas.microsoft.com/office/drawing/2014/main" id="{90B6816B-D0AC-4709-BA0A-E0E712864009}"/>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13">
                <a:extLst>
                  <a:ext uri="{FF2B5EF4-FFF2-40B4-BE49-F238E27FC236}">
                    <a16:creationId xmlns:a16="http://schemas.microsoft.com/office/drawing/2014/main" id="{7564F727-C6AA-452A-8104-539D02B6B6D7}"/>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14">
                <a:extLst>
                  <a:ext uri="{FF2B5EF4-FFF2-40B4-BE49-F238E27FC236}">
                    <a16:creationId xmlns:a16="http://schemas.microsoft.com/office/drawing/2014/main" id="{2CAFCE6A-66C8-44BE-AA5A-1C456F12A086}"/>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5">
                <a:extLst>
                  <a:ext uri="{FF2B5EF4-FFF2-40B4-BE49-F238E27FC236}">
                    <a16:creationId xmlns:a16="http://schemas.microsoft.com/office/drawing/2014/main" id="{2F9F26CF-7724-48E5-B7C7-E4524773DD0F}"/>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6">
                <a:extLst>
                  <a:ext uri="{FF2B5EF4-FFF2-40B4-BE49-F238E27FC236}">
                    <a16:creationId xmlns:a16="http://schemas.microsoft.com/office/drawing/2014/main" id="{8B05CE5E-E36A-41A1-997D-08FB1748F357}"/>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7">
                <a:extLst>
                  <a:ext uri="{FF2B5EF4-FFF2-40B4-BE49-F238E27FC236}">
                    <a16:creationId xmlns:a16="http://schemas.microsoft.com/office/drawing/2014/main" id="{7CFFDAD4-5873-43A7-BEC8-A2AAA9C92EFD}"/>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18">
                <a:extLst>
                  <a:ext uri="{FF2B5EF4-FFF2-40B4-BE49-F238E27FC236}">
                    <a16:creationId xmlns:a16="http://schemas.microsoft.com/office/drawing/2014/main" id="{56FEE56D-EC7F-4924-B9FA-D38F91C41CA0}"/>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19">
                <a:extLst>
                  <a:ext uri="{FF2B5EF4-FFF2-40B4-BE49-F238E27FC236}">
                    <a16:creationId xmlns:a16="http://schemas.microsoft.com/office/drawing/2014/main" id="{24D4027A-E0C2-4D04-8EE2-2B663DD3DEF9}"/>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20">
                <a:extLst>
                  <a:ext uri="{FF2B5EF4-FFF2-40B4-BE49-F238E27FC236}">
                    <a16:creationId xmlns:a16="http://schemas.microsoft.com/office/drawing/2014/main" id="{031D822A-3724-469D-80C9-6723BAEE086C}"/>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21">
                <a:extLst>
                  <a:ext uri="{FF2B5EF4-FFF2-40B4-BE49-F238E27FC236}">
                    <a16:creationId xmlns:a16="http://schemas.microsoft.com/office/drawing/2014/main" id="{CE69FFBC-93B6-4078-B52D-A05164AA27A7}"/>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22">
                <a:extLst>
                  <a:ext uri="{FF2B5EF4-FFF2-40B4-BE49-F238E27FC236}">
                    <a16:creationId xmlns:a16="http://schemas.microsoft.com/office/drawing/2014/main" id="{2A6DD97B-6E37-4509-A939-614B85A85C5C}"/>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Rectangle 23">
                <a:extLst>
                  <a:ext uri="{FF2B5EF4-FFF2-40B4-BE49-F238E27FC236}">
                    <a16:creationId xmlns:a16="http://schemas.microsoft.com/office/drawing/2014/main" id="{C93C816E-5DAE-4A2D-8A9C-A3C4FE1110B7}"/>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24">
                <a:extLst>
                  <a:ext uri="{FF2B5EF4-FFF2-40B4-BE49-F238E27FC236}">
                    <a16:creationId xmlns:a16="http://schemas.microsoft.com/office/drawing/2014/main" id="{6435BE0E-74DD-47A6-9DA0-B6F2AF9E210F}"/>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25">
                <a:extLst>
                  <a:ext uri="{FF2B5EF4-FFF2-40B4-BE49-F238E27FC236}">
                    <a16:creationId xmlns:a16="http://schemas.microsoft.com/office/drawing/2014/main" id="{11C76593-CFAB-42F1-8CAD-99704879A13E}"/>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26">
                <a:extLst>
                  <a:ext uri="{FF2B5EF4-FFF2-40B4-BE49-F238E27FC236}">
                    <a16:creationId xmlns:a16="http://schemas.microsoft.com/office/drawing/2014/main" id="{F8D7FC51-943D-4311-A60C-6D90092BA5FB}"/>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27">
                <a:extLst>
                  <a:ext uri="{FF2B5EF4-FFF2-40B4-BE49-F238E27FC236}">
                    <a16:creationId xmlns:a16="http://schemas.microsoft.com/office/drawing/2014/main" id="{97044F0A-A337-47A7-91F2-BD6F3E62DA08}"/>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8">
                <a:extLst>
                  <a:ext uri="{FF2B5EF4-FFF2-40B4-BE49-F238E27FC236}">
                    <a16:creationId xmlns:a16="http://schemas.microsoft.com/office/drawing/2014/main" id="{EB3F6259-8F5D-4C2C-AD43-5B28D1BD229E}"/>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9">
                <a:extLst>
                  <a:ext uri="{FF2B5EF4-FFF2-40B4-BE49-F238E27FC236}">
                    <a16:creationId xmlns:a16="http://schemas.microsoft.com/office/drawing/2014/main" id="{0CCDB3D8-2E91-4509-99DB-D1F815648247}"/>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30">
                <a:extLst>
                  <a:ext uri="{FF2B5EF4-FFF2-40B4-BE49-F238E27FC236}">
                    <a16:creationId xmlns:a16="http://schemas.microsoft.com/office/drawing/2014/main" id="{BC3D1EB4-BFEC-4B1E-9837-219AE4A67B13}"/>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1">
                <a:extLst>
                  <a:ext uri="{FF2B5EF4-FFF2-40B4-BE49-F238E27FC236}">
                    <a16:creationId xmlns:a16="http://schemas.microsoft.com/office/drawing/2014/main" id="{186C0305-B3D3-4B1D-93D5-F009E8251ED3}"/>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2">
                <a:extLst>
                  <a:ext uri="{FF2B5EF4-FFF2-40B4-BE49-F238E27FC236}">
                    <a16:creationId xmlns:a16="http://schemas.microsoft.com/office/drawing/2014/main" id="{7444D023-AE40-408D-BF6D-72D2B5481D1F}"/>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3">
                <a:extLst>
                  <a:ext uri="{FF2B5EF4-FFF2-40B4-BE49-F238E27FC236}">
                    <a16:creationId xmlns:a16="http://schemas.microsoft.com/office/drawing/2014/main" id="{8B51B28B-E940-40B9-9BA7-3ECEC8367650}"/>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4">
                <a:extLst>
                  <a:ext uri="{FF2B5EF4-FFF2-40B4-BE49-F238E27FC236}">
                    <a16:creationId xmlns:a16="http://schemas.microsoft.com/office/drawing/2014/main" id="{A8F3E815-0AFE-4634-98E9-08474E87392B}"/>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5">
                <a:extLst>
                  <a:ext uri="{FF2B5EF4-FFF2-40B4-BE49-F238E27FC236}">
                    <a16:creationId xmlns:a16="http://schemas.microsoft.com/office/drawing/2014/main" id="{1FB04323-D35D-4457-9CF4-6FE8C4390356}"/>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6">
                <a:extLst>
                  <a:ext uri="{FF2B5EF4-FFF2-40B4-BE49-F238E27FC236}">
                    <a16:creationId xmlns:a16="http://schemas.microsoft.com/office/drawing/2014/main" id="{66F34964-B8BB-42EE-B8C5-DF3E01B93CD4}"/>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7">
                <a:extLst>
                  <a:ext uri="{FF2B5EF4-FFF2-40B4-BE49-F238E27FC236}">
                    <a16:creationId xmlns:a16="http://schemas.microsoft.com/office/drawing/2014/main" id="{F1BFD01F-41B5-4116-89DE-A6D97692F179}"/>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38">
                <a:extLst>
                  <a:ext uri="{FF2B5EF4-FFF2-40B4-BE49-F238E27FC236}">
                    <a16:creationId xmlns:a16="http://schemas.microsoft.com/office/drawing/2014/main" id="{40BF7BFF-627C-445C-B62B-A0AF02154AA2}"/>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39">
                <a:extLst>
                  <a:ext uri="{FF2B5EF4-FFF2-40B4-BE49-F238E27FC236}">
                    <a16:creationId xmlns:a16="http://schemas.microsoft.com/office/drawing/2014/main" id="{5970DDCC-A0EB-4824-85A0-80AE182378BA}"/>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40">
                <a:extLst>
                  <a:ext uri="{FF2B5EF4-FFF2-40B4-BE49-F238E27FC236}">
                    <a16:creationId xmlns:a16="http://schemas.microsoft.com/office/drawing/2014/main" id="{FA362270-F715-476A-BC9B-2470F29064AC}"/>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41">
                <a:extLst>
                  <a:ext uri="{FF2B5EF4-FFF2-40B4-BE49-F238E27FC236}">
                    <a16:creationId xmlns:a16="http://schemas.microsoft.com/office/drawing/2014/main" id="{094EAD01-6B18-4BB0-9678-8291392C1B98}"/>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42">
                <a:extLst>
                  <a:ext uri="{FF2B5EF4-FFF2-40B4-BE49-F238E27FC236}">
                    <a16:creationId xmlns:a16="http://schemas.microsoft.com/office/drawing/2014/main" id="{D773E568-D93C-407C-ADB0-F7B5C8EF0B08}"/>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43">
                <a:extLst>
                  <a:ext uri="{FF2B5EF4-FFF2-40B4-BE49-F238E27FC236}">
                    <a16:creationId xmlns:a16="http://schemas.microsoft.com/office/drawing/2014/main" id="{D1A6D727-B88A-4482-9CED-AB50A058F550}"/>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Rectangle 44">
                <a:extLst>
                  <a:ext uri="{FF2B5EF4-FFF2-40B4-BE49-F238E27FC236}">
                    <a16:creationId xmlns:a16="http://schemas.microsoft.com/office/drawing/2014/main" id="{ACA1943F-98D7-464D-BF28-5DE9D6451A0E}"/>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45">
                <a:extLst>
                  <a:ext uri="{FF2B5EF4-FFF2-40B4-BE49-F238E27FC236}">
                    <a16:creationId xmlns:a16="http://schemas.microsoft.com/office/drawing/2014/main" id="{0B114D57-C0F7-444C-AE98-4EF6E90F5639}"/>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46">
                <a:extLst>
                  <a:ext uri="{FF2B5EF4-FFF2-40B4-BE49-F238E27FC236}">
                    <a16:creationId xmlns:a16="http://schemas.microsoft.com/office/drawing/2014/main" id="{4F1A1820-A8A9-45A1-BC7D-93C924FB0BFF}"/>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47">
                <a:extLst>
                  <a:ext uri="{FF2B5EF4-FFF2-40B4-BE49-F238E27FC236}">
                    <a16:creationId xmlns:a16="http://schemas.microsoft.com/office/drawing/2014/main" id="{DD22E69C-8E47-4FAE-83F9-FE59B0B8B076}"/>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48">
                <a:extLst>
                  <a:ext uri="{FF2B5EF4-FFF2-40B4-BE49-F238E27FC236}">
                    <a16:creationId xmlns:a16="http://schemas.microsoft.com/office/drawing/2014/main" id="{B4F92CB7-83A8-4DEB-A31B-0210065D91E1}"/>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49">
                <a:extLst>
                  <a:ext uri="{FF2B5EF4-FFF2-40B4-BE49-F238E27FC236}">
                    <a16:creationId xmlns:a16="http://schemas.microsoft.com/office/drawing/2014/main" id="{45B054DC-65F6-422E-AEFA-679CBEE4B3E3}"/>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50">
                <a:extLst>
                  <a:ext uri="{FF2B5EF4-FFF2-40B4-BE49-F238E27FC236}">
                    <a16:creationId xmlns:a16="http://schemas.microsoft.com/office/drawing/2014/main" id="{794CFE3A-B15E-4F41-B855-CAB07543AEFD}"/>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51">
                <a:extLst>
                  <a:ext uri="{FF2B5EF4-FFF2-40B4-BE49-F238E27FC236}">
                    <a16:creationId xmlns:a16="http://schemas.microsoft.com/office/drawing/2014/main" id="{1C0B74EC-E715-4937-BCA7-7174A1C0B7FF}"/>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52">
                <a:extLst>
                  <a:ext uri="{FF2B5EF4-FFF2-40B4-BE49-F238E27FC236}">
                    <a16:creationId xmlns:a16="http://schemas.microsoft.com/office/drawing/2014/main" id="{0A31A2DD-B805-46AC-BEDB-0993BF69F147}"/>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53">
                <a:extLst>
                  <a:ext uri="{FF2B5EF4-FFF2-40B4-BE49-F238E27FC236}">
                    <a16:creationId xmlns:a16="http://schemas.microsoft.com/office/drawing/2014/main" id="{DED5F871-2771-4243-A2E0-6E540DCD5D5E}"/>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54">
                <a:extLst>
                  <a:ext uri="{FF2B5EF4-FFF2-40B4-BE49-F238E27FC236}">
                    <a16:creationId xmlns:a16="http://schemas.microsoft.com/office/drawing/2014/main" id="{39E6ED69-1737-4ADD-9636-9F1B33BEBD1E}"/>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55">
                <a:extLst>
                  <a:ext uri="{FF2B5EF4-FFF2-40B4-BE49-F238E27FC236}">
                    <a16:creationId xmlns:a16="http://schemas.microsoft.com/office/drawing/2014/main" id="{FD266E8C-DEB9-494C-949C-7FF68C9108A8}"/>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56">
                <a:extLst>
                  <a:ext uri="{FF2B5EF4-FFF2-40B4-BE49-F238E27FC236}">
                    <a16:creationId xmlns:a16="http://schemas.microsoft.com/office/drawing/2014/main" id="{DD4D8DE9-2F89-4281-B8E1-3D49D6714B94}"/>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57">
                <a:extLst>
                  <a:ext uri="{FF2B5EF4-FFF2-40B4-BE49-F238E27FC236}">
                    <a16:creationId xmlns:a16="http://schemas.microsoft.com/office/drawing/2014/main" id="{E38C7882-EE49-4589-B6F8-FE50744F144C}"/>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58">
                <a:extLst>
                  <a:ext uri="{FF2B5EF4-FFF2-40B4-BE49-F238E27FC236}">
                    <a16:creationId xmlns:a16="http://schemas.microsoft.com/office/drawing/2014/main" id="{53EC269F-4300-48B2-B74B-AEAA9A72FEF0}"/>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59">
                <a:extLst>
                  <a:ext uri="{FF2B5EF4-FFF2-40B4-BE49-F238E27FC236}">
                    <a16:creationId xmlns:a16="http://schemas.microsoft.com/office/drawing/2014/main" id="{7997DAF8-38EC-4A0A-B0CF-54B34FD64589}"/>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60">
                <a:extLst>
                  <a:ext uri="{FF2B5EF4-FFF2-40B4-BE49-F238E27FC236}">
                    <a16:creationId xmlns:a16="http://schemas.microsoft.com/office/drawing/2014/main" id="{56337BA6-5C79-442B-AA09-89706FC4CC8C}"/>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61">
                <a:extLst>
                  <a:ext uri="{FF2B5EF4-FFF2-40B4-BE49-F238E27FC236}">
                    <a16:creationId xmlns:a16="http://schemas.microsoft.com/office/drawing/2014/main" id="{FDBA8B3C-C40C-42DA-86BC-5748B1894856}"/>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62">
                <a:extLst>
                  <a:ext uri="{FF2B5EF4-FFF2-40B4-BE49-F238E27FC236}">
                    <a16:creationId xmlns:a16="http://schemas.microsoft.com/office/drawing/2014/main" id="{8103AA76-2077-47A7-B834-945591D6A682}"/>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63">
                <a:extLst>
                  <a:ext uri="{FF2B5EF4-FFF2-40B4-BE49-F238E27FC236}">
                    <a16:creationId xmlns:a16="http://schemas.microsoft.com/office/drawing/2014/main" id="{AEAD4C83-E1F9-4671-9861-57507F78DF3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64">
                <a:extLst>
                  <a:ext uri="{FF2B5EF4-FFF2-40B4-BE49-F238E27FC236}">
                    <a16:creationId xmlns:a16="http://schemas.microsoft.com/office/drawing/2014/main" id="{2A4D4182-512B-45DF-B44B-1239B8968B2A}"/>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65">
                <a:extLst>
                  <a:ext uri="{FF2B5EF4-FFF2-40B4-BE49-F238E27FC236}">
                    <a16:creationId xmlns:a16="http://schemas.microsoft.com/office/drawing/2014/main" id="{BD3A087E-8AEF-413D-AA31-CC416AFFC5AB}"/>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66">
                <a:extLst>
                  <a:ext uri="{FF2B5EF4-FFF2-40B4-BE49-F238E27FC236}">
                    <a16:creationId xmlns:a16="http://schemas.microsoft.com/office/drawing/2014/main" id="{13C8201E-8DFC-4969-B7DC-F5121FD5DAD1}"/>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67">
                <a:extLst>
                  <a:ext uri="{FF2B5EF4-FFF2-40B4-BE49-F238E27FC236}">
                    <a16:creationId xmlns:a16="http://schemas.microsoft.com/office/drawing/2014/main" id="{ABD8639F-2688-4845-A9E7-CCBCEC42FBFE}"/>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68">
                <a:extLst>
                  <a:ext uri="{FF2B5EF4-FFF2-40B4-BE49-F238E27FC236}">
                    <a16:creationId xmlns:a16="http://schemas.microsoft.com/office/drawing/2014/main" id="{27DD70EA-6583-4037-AF40-C2E69BDE9386}"/>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69">
                <a:extLst>
                  <a:ext uri="{FF2B5EF4-FFF2-40B4-BE49-F238E27FC236}">
                    <a16:creationId xmlns:a16="http://schemas.microsoft.com/office/drawing/2014/main" id="{2E0FAE94-5F65-4876-B2DB-F4429FDFAF5F}"/>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70">
                <a:extLst>
                  <a:ext uri="{FF2B5EF4-FFF2-40B4-BE49-F238E27FC236}">
                    <a16:creationId xmlns:a16="http://schemas.microsoft.com/office/drawing/2014/main" id="{55FE2D42-0B81-48A8-8BC7-AC254A41B2B2}"/>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1">
                <a:extLst>
                  <a:ext uri="{FF2B5EF4-FFF2-40B4-BE49-F238E27FC236}">
                    <a16:creationId xmlns:a16="http://schemas.microsoft.com/office/drawing/2014/main" id="{063D0556-4445-45D2-9F62-4E37655515F2}"/>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2">
                <a:extLst>
                  <a:ext uri="{FF2B5EF4-FFF2-40B4-BE49-F238E27FC236}">
                    <a16:creationId xmlns:a16="http://schemas.microsoft.com/office/drawing/2014/main" id="{F03068F5-6F6A-4F3C-8A62-D0AD26FD8A13}"/>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3">
                <a:extLst>
                  <a:ext uri="{FF2B5EF4-FFF2-40B4-BE49-F238E27FC236}">
                    <a16:creationId xmlns:a16="http://schemas.microsoft.com/office/drawing/2014/main" id="{97B1A7C0-110D-454D-BA7D-ABA9C87A9BED}"/>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Rectangle 74">
                <a:extLst>
                  <a:ext uri="{FF2B5EF4-FFF2-40B4-BE49-F238E27FC236}">
                    <a16:creationId xmlns:a16="http://schemas.microsoft.com/office/drawing/2014/main" id="{90600DFE-FFE5-447C-A22D-FEC60B3F775C}"/>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5">
                <a:extLst>
                  <a:ext uri="{FF2B5EF4-FFF2-40B4-BE49-F238E27FC236}">
                    <a16:creationId xmlns:a16="http://schemas.microsoft.com/office/drawing/2014/main" id="{C6D28C6F-148F-49F2-8B49-8857410D33F2}"/>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
                <a:extLst>
                  <a:ext uri="{FF2B5EF4-FFF2-40B4-BE49-F238E27FC236}">
                    <a16:creationId xmlns:a16="http://schemas.microsoft.com/office/drawing/2014/main" id="{769DEDB2-E7DE-4529-9C21-A0FF7FAA7B6F}"/>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77">
                <a:extLst>
                  <a:ext uri="{FF2B5EF4-FFF2-40B4-BE49-F238E27FC236}">
                    <a16:creationId xmlns:a16="http://schemas.microsoft.com/office/drawing/2014/main" id="{D373272E-546A-47EA-B6FC-BB677AE41372}"/>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8">
                <a:extLst>
                  <a:ext uri="{FF2B5EF4-FFF2-40B4-BE49-F238E27FC236}">
                    <a16:creationId xmlns:a16="http://schemas.microsoft.com/office/drawing/2014/main" id="{B59A88CA-1932-4563-99CE-8137BE874296}"/>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9">
                <a:extLst>
                  <a:ext uri="{FF2B5EF4-FFF2-40B4-BE49-F238E27FC236}">
                    <a16:creationId xmlns:a16="http://schemas.microsoft.com/office/drawing/2014/main" id="{FA7F4FBF-F5EE-4E2F-80A3-FD51E9544BCA}"/>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Rectangle 80">
                <a:extLst>
                  <a:ext uri="{FF2B5EF4-FFF2-40B4-BE49-F238E27FC236}">
                    <a16:creationId xmlns:a16="http://schemas.microsoft.com/office/drawing/2014/main" id="{89E0C42B-6A59-4C04-9818-CDFA222506E7}"/>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Rectangle 81">
                <a:extLst>
                  <a:ext uri="{FF2B5EF4-FFF2-40B4-BE49-F238E27FC236}">
                    <a16:creationId xmlns:a16="http://schemas.microsoft.com/office/drawing/2014/main" id="{703DA026-7B94-4193-B253-6732F35297C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Oval 82">
                <a:extLst>
                  <a:ext uri="{FF2B5EF4-FFF2-40B4-BE49-F238E27FC236}">
                    <a16:creationId xmlns:a16="http://schemas.microsoft.com/office/drawing/2014/main" id="{A7DC5AB8-3EC3-4C23-B8D0-D66333C23D23}"/>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Oval 83">
                <a:extLst>
                  <a:ext uri="{FF2B5EF4-FFF2-40B4-BE49-F238E27FC236}">
                    <a16:creationId xmlns:a16="http://schemas.microsoft.com/office/drawing/2014/main" id="{4B17BDEB-19AB-45FD-88A6-51F7C2C81C90}"/>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84">
                <a:extLst>
                  <a:ext uri="{FF2B5EF4-FFF2-40B4-BE49-F238E27FC236}">
                    <a16:creationId xmlns:a16="http://schemas.microsoft.com/office/drawing/2014/main" id="{D7389661-F87A-442E-A838-E35D26E6623D}"/>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85">
                <a:extLst>
                  <a:ext uri="{FF2B5EF4-FFF2-40B4-BE49-F238E27FC236}">
                    <a16:creationId xmlns:a16="http://schemas.microsoft.com/office/drawing/2014/main" id="{9F76EBDD-C47F-418F-AB1E-FD11C109010F}"/>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Freeform 86">
                <a:extLst>
                  <a:ext uri="{FF2B5EF4-FFF2-40B4-BE49-F238E27FC236}">
                    <a16:creationId xmlns:a16="http://schemas.microsoft.com/office/drawing/2014/main" id="{046DEC22-07FC-41B2-B505-817B0AEFA0D2}"/>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87">
                <a:extLst>
                  <a:ext uri="{FF2B5EF4-FFF2-40B4-BE49-F238E27FC236}">
                    <a16:creationId xmlns:a16="http://schemas.microsoft.com/office/drawing/2014/main" id="{884F25D7-C155-4501-A95D-8213EAE18EEF}"/>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88">
                <a:extLst>
                  <a:ext uri="{FF2B5EF4-FFF2-40B4-BE49-F238E27FC236}">
                    <a16:creationId xmlns:a16="http://schemas.microsoft.com/office/drawing/2014/main" id="{D872EA20-5336-415E-BF29-A674E2CBD3A9}"/>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89">
                <a:extLst>
                  <a:ext uri="{FF2B5EF4-FFF2-40B4-BE49-F238E27FC236}">
                    <a16:creationId xmlns:a16="http://schemas.microsoft.com/office/drawing/2014/main" id="{EF83D960-04A1-4A07-ACAD-507CB08FFAC3}"/>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90">
                <a:extLst>
                  <a:ext uri="{FF2B5EF4-FFF2-40B4-BE49-F238E27FC236}">
                    <a16:creationId xmlns:a16="http://schemas.microsoft.com/office/drawing/2014/main" id="{B53ADBC3-A4C0-4277-AC65-206160E4831F}"/>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91">
                <a:extLst>
                  <a:ext uri="{FF2B5EF4-FFF2-40B4-BE49-F238E27FC236}">
                    <a16:creationId xmlns:a16="http://schemas.microsoft.com/office/drawing/2014/main" id="{FF50F042-D86B-4E7A-B16A-DE5C9D080EB1}"/>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92">
                <a:extLst>
                  <a:ext uri="{FF2B5EF4-FFF2-40B4-BE49-F238E27FC236}">
                    <a16:creationId xmlns:a16="http://schemas.microsoft.com/office/drawing/2014/main" id="{0DF3A5CE-3136-4326-956A-1C811D79E9C0}"/>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93">
                <a:extLst>
                  <a:ext uri="{FF2B5EF4-FFF2-40B4-BE49-F238E27FC236}">
                    <a16:creationId xmlns:a16="http://schemas.microsoft.com/office/drawing/2014/main" id="{F9C2A708-3F9A-4259-BC37-9C996DFF3A32}"/>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94">
                <a:extLst>
                  <a:ext uri="{FF2B5EF4-FFF2-40B4-BE49-F238E27FC236}">
                    <a16:creationId xmlns:a16="http://schemas.microsoft.com/office/drawing/2014/main" id="{3818540E-800A-4E58-84ED-27801A0FF914}"/>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95">
                <a:extLst>
                  <a:ext uri="{FF2B5EF4-FFF2-40B4-BE49-F238E27FC236}">
                    <a16:creationId xmlns:a16="http://schemas.microsoft.com/office/drawing/2014/main" id="{8EE10436-273D-40CD-BB75-7DAE2ED03218}"/>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96">
                <a:extLst>
                  <a:ext uri="{FF2B5EF4-FFF2-40B4-BE49-F238E27FC236}">
                    <a16:creationId xmlns:a16="http://schemas.microsoft.com/office/drawing/2014/main" id="{3FC00B9D-0A57-43B4-B5CB-B6715ECB53F5}"/>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97">
                <a:extLst>
                  <a:ext uri="{FF2B5EF4-FFF2-40B4-BE49-F238E27FC236}">
                    <a16:creationId xmlns:a16="http://schemas.microsoft.com/office/drawing/2014/main" id="{FCA114AD-2A67-453C-9161-D538B9D40DF2}"/>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98">
                <a:extLst>
                  <a:ext uri="{FF2B5EF4-FFF2-40B4-BE49-F238E27FC236}">
                    <a16:creationId xmlns:a16="http://schemas.microsoft.com/office/drawing/2014/main" id="{9FE8093D-C88B-4E1B-9992-687862012C33}"/>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99">
                <a:extLst>
                  <a:ext uri="{FF2B5EF4-FFF2-40B4-BE49-F238E27FC236}">
                    <a16:creationId xmlns:a16="http://schemas.microsoft.com/office/drawing/2014/main" id="{3D106A61-2021-488C-96CC-AD2580230148}"/>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00">
                <a:extLst>
                  <a:ext uri="{FF2B5EF4-FFF2-40B4-BE49-F238E27FC236}">
                    <a16:creationId xmlns:a16="http://schemas.microsoft.com/office/drawing/2014/main" id="{20883F46-248D-4FEF-8467-339FB0A0FA1B}"/>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01">
                <a:extLst>
                  <a:ext uri="{FF2B5EF4-FFF2-40B4-BE49-F238E27FC236}">
                    <a16:creationId xmlns:a16="http://schemas.microsoft.com/office/drawing/2014/main" id="{E8AC0BDA-36AC-4F85-99B9-39A40386016E}"/>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02">
                <a:extLst>
                  <a:ext uri="{FF2B5EF4-FFF2-40B4-BE49-F238E27FC236}">
                    <a16:creationId xmlns:a16="http://schemas.microsoft.com/office/drawing/2014/main" id="{A2573C0D-7032-4C98-9A8E-D09D9EBB27C1}"/>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03">
                <a:extLst>
                  <a:ext uri="{FF2B5EF4-FFF2-40B4-BE49-F238E27FC236}">
                    <a16:creationId xmlns:a16="http://schemas.microsoft.com/office/drawing/2014/main" id="{89C31040-873B-430E-96A0-55A480E3A518}"/>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04">
                <a:extLst>
                  <a:ext uri="{FF2B5EF4-FFF2-40B4-BE49-F238E27FC236}">
                    <a16:creationId xmlns:a16="http://schemas.microsoft.com/office/drawing/2014/main" id="{3547A454-592C-4E39-B793-65F303BD6CD3}"/>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05">
                <a:extLst>
                  <a:ext uri="{FF2B5EF4-FFF2-40B4-BE49-F238E27FC236}">
                    <a16:creationId xmlns:a16="http://schemas.microsoft.com/office/drawing/2014/main" id="{405B5996-B213-4AA0-9E56-DD6B73FD23D4}"/>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06">
                <a:extLst>
                  <a:ext uri="{FF2B5EF4-FFF2-40B4-BE49-F238E27FC236}">
                    <a16:creationId xmlns:a16="http://schemas.microsoft.com/office/drawing/2014/main" id="{A4816B3F-A3A1-4246-8161-8E06C6286480}"/>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Rectangle 107">
                <a:extLst>
                  <a:ext uri="{FF2B5EF4-FFF2-40B4-BE49-F238E27FC236}">
                    <a16:creationId xmlns:a16="http://schemas.microsoft.com/office/drawing/2014/main" id="{74C5C6D6-0AF5-4F57-A46A-24DF952CAC9A}"/>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08">
                <a:extLst>
                  <a:ext uri="{FF2B5EF4-FFF2-40B4-BE49-F238E27FC236}">
                    <a16:creationId xmlns:a16="http://schemas.microsoft.com/office/drawing/2014/main" id="{DEBDEB49-08EB-4389-B5AE-980479743368}"/>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09">
                <a:extLst>
                  <a:ext uri="{FF2B5EF4-FFF2-40B4-BE49-F238E27FC236}">
                    <a16:creationId xmlns:a16="http://schemas.microsoft.com/office/drawing/2014/main" id="{6CC5EA8D-6D91-49AF-B780-68E1A1CA1D2D}"/>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10">
                <a:extLst>
                  <a:ext uri="{FF2B5EF4-FFF2-40B4-BE49-F238E27FC236}">
                    <a16:creationId xmlns:a16="http://schemas.microsoft.com/office/drawing/2014/main" id="{98417241-959C-4680-B6C2-340D02D94CAF}"/>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11">
                <a:extLst>
                  <a:ext uri="{FF2B5EF4-FFF2-40B4-BE49-F238E27FC236}">
                    <a16:creationId xmlns:a16="http://schemas.microsoft.com/office/drawing/2014/main" id="{5B54B7E4-82A5-4516-A1BE-5236997472E8}"/>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12">
                <a:extLst>
                  <a:ext uri="{FF2B5EF4-FFF2-40B4-BE49-F238E27FC236}">
                    <a16:creationId xmlns:a16="http://schemas.microsoft.com/office/drawing/2014/main" id="{D683A70F-E40C-4C4D-9D45-A22C36E72AE7}"/>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13">
                <a:extLst>
                  <a:ext uri="{FF2B5EF4-FFF2-40B4-BE49-F238E27FC236}">
                    <a16:creationId xmlns:a16="http://schemas.microsoft.com/office/drawing/2014/main" id="{056CE564-4881-4AEF-A090-F0157DFB577E}"/>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14">
                <a:extLst>
                  <a:ext uri="{FF2B5EF4-FFF2-40B4-BE49-F238E27FC236}">
                    <a16:creationId xmlns:a16="http://schemas.microsoft.com/office/drawing/2014/main" id="{D46964E7-C540-4B9E-9630-5DD280895553}"/>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15">
                <a:extLst>
                  <a:ext uri="{FF2B5EF4-FFF2-40B4-BE49-F238E27FC236}">
                    <a16:creationId xmlns:a16="http://schemas.microsoft.com/office/drawing/2014/main" id="{B28170FE-A9FC-4876-8942-47871BF5D716}"/>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16">
                <a:extLst>
                  <a:ext uri="{FF2B5EF4-FFF2-40B4-BE49-F238E27FC236}">
                    <a16:creationId xmlns:a16="http://schemas.microsoft.com/office/drawing/2014/main" id="{77267924-8779-4E68-8CAA-09D725D348F1}"/>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17">
                <a:extLst>
                  <a:ext uri="{FF2B5EF4-FFF2-40B4-BE49-F238E27FC236}">
                    <a16:creationId xmlns:a16="http://schemas.microsoft.com/office/drawing/2014/main" id="{AC307584-D724-4A9C-ABFB-C2140F6BA5A1}"/>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18">
                <a:extLst>
                  <a:ext uri="{FF2B5EF4-FFF2-40B4-BE49-F238E27FC236}">
                    <a16:creationId xmlns:a16="http://schemas.microsoft.com/office/drawing/2014/main" id="{0EA5DA85-889B-4ECA-BB14-1DE0C33D97D0}"/>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19">
                <a:extLst>
                  <a:ext uri="{FF2B5EF4-FFF2-40B4-BE49-F238E27FC236}">
                    <a16:creationId xmlns:a16="http://schemas.microsoft.com/office/drawing/2014/main" id="{940F0D3E-E72A-4A2D-AC00-A42648840D7F}"/>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20">
                <a:extLst>
                  <a:ext uri="{FF2B5EF4-FFF2-40B4-BE49-F238E27FC236}">
                    <a16:creationId xmlns:a16="http://schemas.microsoft.com/office/drawing/2014/main" id="{27A2BBE0-E02E-492E-9ACA-CA9A149132D2}"/>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21">
                <a:extLst>
                  <a:ext uri="{FF2B5EF4-FFF2-40B4-BE49-F238E27FC236}">
                    <a16:creationId xmlns:a16="http://schemas.microsoft.com/office/drawing/2014/main" id="{41B44534-551F-4DC3-AF05-1A36CF80F555}"/>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22">
                <a:extLst>
                  <a:ext uri="{FF2B5EF4-FFF2-40B4-BE49-F238E27FC236}">
                    <a16:creationId xmlns:a16="http://schemas.microsoft.com/office/drawing/2014/main" id="{9BD780BE-7C86-43C1-8052-FEA74EF74CD9}"/>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23">
                <a:extLst>
                  <a:ext uri="{FF2B5EF4-FFF2-40B4-BE49-F238E27FC236}">
                    <a16:creationId xmlns:a16="http://schemas.microsoft.com/office/drawing/2014/main" id="{F92A85F8-2987-4667-A3DC-21FD3F7F73EA}"/>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24">
                <a:extLst>
                  <a:ext uri="{FF2B5EF4-FFF2-40B4-BE49-F238E27FC236}">
                    <a16:creationId xmlns:a16="http://schemas.microsoft.com/office/drawing/2014/main" id="{C1C15174-C07B-4952-8670-555540A0B2FB}"/>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25">
                <a:extLst>
                  <a:ext uri="{FF2B5EF4-FFF2-40B4-BE49-F238E27FC236}">
                    <a16:creationId xmlns:a16="http://schemas.microsoft.com/office/drawing/2014/main" id="{776B04AF-8711-49DF-963F-B9D23B05AB42}"/>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26">
                <a:extLst>
                  <a:ext uri="{FF2B5EF4-FFF2-40B4-BE49-F238E27FC236}">
                    <a16:creationId xmlns:a16="http://schemas.microsoft.com/office/drawing/2014/main" id="{F2CAC723-4D0C-49C4-AB8A-1F940B110001}"/>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27">
                <a:extLst>
                  <a:ext uri="{FF2B5EF4-FFF2-40B4-BE49-F238E27FC236}">
                    <a16:creationId xmlns:a16="http://schemas.microsoft.com/office/drawing/2014/main" id="{B8BEF858-2279-4023-9200-6E8DA1FB2CBF}"/>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28">
                <a:extLst>
                  <a:ext uri="{FF2B5EF4-FFF2-40B4-BE49-F238E27FC236}">
                    <a16:creationId xmlns:a16="http://schemas.microsoft.com/office/drawing/2014/main" id="{33D50D68-1B2A-4AC0-BEF0-FC470CC1087A}"/>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29">
                <a:extLst>
                  <a:ext uri="{FF2B5EF4-FFF2-40B4-BE49-F238E27FC236}">
                    <a16:creationId xmlns:a16="http://schemas.microsoft.com/office/drawing/2014/main" id="{DF3B550A-D9AE-442F-8501-024E4488EDE3}"/>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130">
                <a:extLst>
                  <a:ext uri="{FF2B5EF4-FFF2-40B4-BE49-F238E27FC236}">
                    <a16:creationId xmlns:a16="http://schemas.microsoft.com/office/drawing/2014/main" id="{41620D88-5264-40B0-BAA8-C838016CAE44}"/>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Freeform 131">
                <a:extLst>
                  <a:ext uri="{FF2B5EF4-FFF2-40B4-BE49-F238E27FC236}">
                    <a16:creationId xmlns:a16="http://schemas.microsoft.com/office/drawing/2014/main" id="{5D372624-F48E-46A3-A34E-CF559B5F3BEC}"/>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Freeform 132">
                <a:extLst>
                  <a:ext uri="{FF2B5EF4-FFF2-40B4-BE49-F238E27FC236}">
                    <a16:creationId xmlns:a16="http://schemas.microsoft.com/office/drawing/2014/main" id="{37E766C3-893C-47FD-A1C2-20F0C9087E7D}"/>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33">
                <a:extLst>
                  <a:ext uri="{FF2B5EF4-FFF2-40B4-BE49-F238E27FC236}">
                    <a16:creationId xmlns:a16="http://schemas.microsoft.com/office/drawing/2014/main" id="{D32F7CA4-71CC-4159-9AD4-6C20FAD5AD1D}"/>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34">
                <a:extLst>
                  <a:ext uri="{FF2B5EF4-FFF2-40B4-BE49-F238E27FC236}">
                    <a16:creationId xmlns:a16="http://schemas.microsoft.com/office/drawing/2014/main" id="{6B075709-4E5C-4DA5-8EE7-BA8DFB14960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135">
                <a:extLst>
                  <a:ext uri="{FF2B5EF4-FFF2-40B4-BE49-F238E27FC236}">
                    <a16:creationId xmlns:a16="http://schemas.microsoft.com/office/drawing/2014/main" id="{A1A7B15F-30B0-4CBB-B92D-597DFF3F8009}"/>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136">
                <a:extLst>
                  <a:ext uri="{FF2B5EF4-FFF2-40B4-BE49-F238E27FC236}">
                    <a16:creationId xmlns:a16="http://schemas.microsoft.com/office/drawing/2014/main" id="{CAF52710-F792-46E2-BFC0-76817D405A13}"/>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37">
                <a:extLst>
                  <a:ext uri="{FF2B5EF4-FFF2-40B4-BE49-F238E27FC236}">
                    <a16:creationId xmlns:a16="http://schemas.microsoft.com/office/drawing/2014/main" id="{45D49B00-9B25-468D-930C-7DA9DE1607A4}"/>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38">
                <a:extLst>
                  <a:ext uri="{FF2B5EF4-FFF2-40B4-BE49-F238E27FC236}">
                    <a16:creationId xmlns:a16="http://schemas.microsoft.com/office/drawing/2014/main" id="{8F9D7890-6B31-4E9B-861D-C16375541EF9}"/>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39">
                <a:extLst>
                  <a:ext uri="{FF2B5EF4-FFF2-40B4-BE49-F238E27FC236}">
                    <a16:creationId xmlns:a16="http://schemas.microsoft.com/office/drawing/2014/main" id="{41CA0CB8-247A-4E79-AA52-60281543F432}"/>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Rectangle 140">
                <a:extLst>
                  <a:ext uri="{FF2B5EF4-FFF2-40B4-BE49-F238E27FC236}">
                    <a16:creationId xmlns:a16="http://schemas.microsoft.com/office/drawing/2014/main" id="{9F07FA91-2AB3-44AF-BAA7-007313E2AF4D}"/>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41">
                <a:extLst>
                  <a:ext uri="{FF2B5EF4-FFF2-40B4-BE49-F238E27FC236}">
                    <a16:creationId xmlns:a16="http://schemas.microsoft.com/office/drawing/2014/main" id="{AE008777-C7C8-45AB-9D42-F767ED5C60EB}"/>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42">
                <a:extLst>
                  <a:ext uri="{FF2B5EF4-FFF2-40B4-BE49-F238E27FC236}">
                    <a16:creationId xmlns:a16="http://schemas.microsoft.com/office/drawing/2014/main" id="{D809CA95-2E47-4BB7-8276-2490DD0CAD45}"/>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43">
                <a:extLst>
                  <a:ext uri="{FF2B5EF4-FFF2-40B4-BE49-F238E27FC236}">
                    <a16:creationId xmlns:a16="http://schemas.microsoft.com/office/drawing/2014/main" id="{277042AA-8CBB-43A5-BBDB-7BBE42A5D4FB}"/>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44">
                <a:extLst>
                  <a:ext uri="{FF2B5EF4-FFF2-40B4-BE49-F238E27FC236}">
                    <a16:creationId xmlns:a16="http://schemas.microsoft.com/office/drawing/2014/main" id="{F6B57F4F-DE0F-4AFA-AFAF-33BE1BE53E4B}"/>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45">
                <a:extLst>
                  <a:ext uri="{FF2B5EF4-FFF2-40B4-BE49-F238E27FC236}">
                    <a16:creationId xmlns:a16="http://schemas.microsoft.com/office/drawing/2014/main" id="{4A6B6E37-BAB4-44D5-A5D2-1E6AC616EF87}"/>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46">
                <a:extLst>
                  <a:ext uri="{FF2B5EF4-FFF2-40B4-BE49-F238E27FC236}">
                    <a16:creationId xmlns:a16="http://schemas.microsoft.com/office/drawing/2014/main" id="{E3DCF932-FE30-4A2F-87E8-D83D509FC920}"/>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47">
                <a:extLst>
                  <a:ext uri="{FF2B5EF4-FFF2-40B4-BE49-F238E27FC236}">
                    <a16:creationId xmlns:a16="http://schemas.microsoft.com/office/drawing/2014/main" id="{E12ACCB0-188D-451C-9795-B755E2ECFFD1}"/>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48">
                <a:extLst>
                  <a:ext uri="{FF2B5EF4-FFF2-40B4-BE49-F238E27FC236}">
                    <a16:creationId xmlns:a16="http://schemas.microsoft.com/office/drawing/2014/main" id="{334A8EA4-636E-43D4-92C9-821688F97162}"/>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49">
                <a:extLst>
                  <a:ext uri="{FF2B5EF4-FFF2-40B4-BE49-F238E27FC236}">
                    <a16:creationId xmlns:a16="http://schemas.microsoft.com/office/drawing/2014/main" id="{5F52A014-9363-4C79-8549-B29B65F05B83}"/>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50">
                <a:extLst>
                  <a:ext uri="{FF2B5EF4-FFF2-40B4-BE49-F238E27FC236}">
                    <a16:creationId xmlns:a16="http://schemas.microsoft.com/office/drawing/2014/main" id="{13841410-E87E-40D2-B9AE-B88B8F7D80F1}"/>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51">
                <a:extLst>
                  <a:ext uri="{FF2B5EF4-FFF2-40B4-BE49-F238E27FC236}">
                    <a16:creationId xmlns:a16="http://schemas.microsoft.com/office/drawing/2014/main" id="{FAAF51D0-5308-4245-B70E-334C9FE295CF}"/>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152">
                <a:extLst>
                  <a:ext uri="{FF2B5EF4-FFF2-40B4-BE49-F238E27FC236}">
                    <a16:creationId xmlns:a16="http://schemas.microsoft.com/office/drawing/2014/main" id="{17D7ED2A-165A-4D4E-8569-F4401CEB42EB}"/>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53">
                <a:extLst>
                  <a:ext uri="{FF2B5EF4-FFF2-40B4-BE49-F238E27FC236}">
                    <a16:creationId xmlns:a16="http://schemas.microsoft.com/office/drawing/2014/main" id="{030EBB95-FC54-4570-991A-48A1F0C65751}"/>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54">
                <a:extLst>
                  <a:ext uri="{FF2B5EF4-FFF2-40B4-BE49-F238E27FC236}">
                    <a16:creationId xmlns:a16="http://schemas.microsoft.com/office/drawing/2014/main" id="{67F67438-69B8-4563-A30A-2161C33C8E80}"/>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55">
                <a:extLst>
                  <a:ext uri="{FF2B5EF4-FFF2-40B4-BE49-F238E27FC236}">
                    <a16:creationId xmlns:a16="http://schemas.microsoft.com/office/drawing/2014/main" id="{D59A2EDC-C45E-49FB-8037-81F4E4AF5CD7}"/>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56">
                <a:extLst>
                  <a:ext uri="{FF2B5EF4-FFF2-40B4-BE49-F238E27FC236}">
                    <a16:creationId xmlns:a16="http://schemas.microsoft.com/office/drawing/2014/main" id="{0FED37E7-CFF0-415E-97B8-0E3880E05C61}"/>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57">
                <a:extLst>
                  <a:ext uri="{FF2B5EF4-FFF2-40B4-BE49-F238E27FC236}">
                    <a16:creationId xmlns:a16="http://schemas.microsoft.com/office/drawing/2014/main" id="{EF52DC6A-A56D-4F74-9B22-BE9DB7FA5BED}"/>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58">
                <a:extLst>
                  <a:ext uri="{FF2B5EF4-FFF2-40B4-BE49-F238E27FC236}">
                    <a16:creationId xmlns:a16="http://schemas.microsoft.com/office/drawing/2014/main" id="{466C8B34-5D7D-491E-93F4-1963EE12F792}"/>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59">
                <a:extLst>
                  <a:ext uri="{FF2B5EF4-FFF2-40B4-BE49-F238E27FC236}">
                    <a16:creationId xmlns:a16="http://schemas.microsoft.com/office/drawing/2014/main" id="{C9BC41E1-FE2F-475A-B33F-DBDC6DBBFF43}"/>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60">
                <a:extLst>
                  <a:ext uri="{FF2B5EF4-FFF2-40B4-BE49-F238E27FC236}">
                    <a16:creationId xmlns:a16="http://schemas.microsoft.com/office/drawing/2014/main" id="{25F9204D-818F-45BA-9781-1413F9851AC1}"/>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61">
                <a:extLst>
                  <a:ext uri="{FF2B5EF4-FFF2-40B4-BE49-F238E27FC236}">
                    <a16:creationId xmlns:a16="http://schemas.microsoft.com/office/drawing/2014/main" id="{73050E37-9F5D-4FB9-A8DB-95171CA9ACE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62">
                <a:extLst>
                  <a:ext uri="{FF2B5EF4-FFF2-40B4-BE49-F238E27FC236}">
                    <a16:creationId xmlns:a16="http://schemas.microsoft.com/office/drawing/2014/main" id="{84D48826-04AE-4288-9077-F77D07C487A0}"/>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63">
                <a:extLst>
                  <a:ext uri="{FF2B5EF4-FFF2-40B4-BE49-F238E27FC236}">
                    <a16:creationId xmlns:a16="http://schemas.microsoft.com/office/drawing/2014/main" id="{7214DA87-CC8C-4CEB-A087-9221EAD2F867}"/>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Rectangle 164">
                <a:extLst>
                  <a:ext uri="{FF2B5EF4-FFF2-40B4-BE49-F238E27FC236}">
                    <a16:creationId xmlns:a16="http://schemas.microsoft.com/office/drawing/2014/main" id="{32382F4D-9BEE-4F47-8EAD-8D125889CFD7}"/>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65">
                <a:extLst>
                  <a:ext uri="{FF2B5EF4-FFF2-40B4-BE49-F238E27FC236}">
                    <a16:creationId xmlns:a16="http://schemas.microsoft.com/office/drawing/2014/main" id="{CC496155-7C76-4E74-BA77-21A60497C052}"/>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166">
                <a:extLst>
                  <a:ext uri="{FF2B5EF4-FFF2-40B4-BE49-F238E27FC236}">
                    <a16:creationId xmlns:a16="http://schemas.microsoft.com/office/drawing/2014/main" id="{D9370ACF-86E0-43AA-8633-474B61C86494}"/>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167">
                <a:extLst>
                  <a:ext uri="{FF2B5EF4-FFF2-40B4-BE49-F238E27FC236}">
                    <a16:creationId xmlns:a16="http://schemas.microsoft.com/office/drawing/2014/main" id="{7F42B629-E454-4A62-AE01-8B74B947950F}"/>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168">
                <a:extLst>
                  <a:ext uri="{FF2B5EF4-FFF2-40B4-BE49-F238E27FC236}">
                    <a16:creationId xmlns:a16="http://schemas.microsoft.com/office/drawing/2014/main" id="{27ACDC56-ACEF-41EF-A7F7-864EB42C3A85}"/>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169">
                <a:extLst>
                  <a:ext uri="{FF2B5EF4-FFF2-40B4-BE49-F238E27FC236}">
                    <a16:creationId xmlns:a16="http://schemas.microsoft.com/office/drawing/2014/main" id="{5C029014-C8BF-42C6-A71E-8C46471B555B}"/>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170">
                <a:extLst>
                  <a:ext uri="{FF2B5EF4-FFF2-40B4-BE49-F238E27FC236}">
                    <a16:creationId xmlns:a16="http://schemas.microsoft.com/office/drawing/2014/main" id="{70C776A1-9457-4EE2-BAD5-89FDDD765D2B}"/>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171">
                <a:extLst>
                  <a:ext uri="{FF2B5EF4-FFF2-40B4-BE49-F238E27FC236}">
                    <a16:creationId xmlns:a16="http://schemas.microsoft.com/office/drawing/2014/main" id="{7F9CE37A-A596-4CE3-9CC9-2B5F9F31939E}"/>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172">
                <a:extLst>
                  <a:ext uri="{FF2B5EF4-FFF2-40B4-BE49-F238E27FC236}">
                    <a16:creationId xmlns:a16="http://schemas.microsoft.com/office/drawing/2014/main" id="{6C634F35-0A87-428C-AFFF-BA2546CD11E2}"/>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173">
                <a:extLst>
                  <a:ext uri="{FF2B5EF4-FFF2-40B4-BE49-F238E27FC236}">
                    <a16:creationId xmlns:a16="http://schemas.microsoft.com/office/drawing/2014/main" id="{2099C7E5-1DB6-4E21-AB42-E5C596BAC8FF}"/>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Freeform 174">
                <a:extLst>
                  <a:ext uri="{FF2B5EF4-FFF2-40B4-BE49-F238E27FC236}">
                    <a16:creationId xmlns:a16="http://schemas.microsoft.com/office/drawing/2014/main" id="{C1B4ECA6-9EA3-4ACD-9ECA-49169CB89E20}"/>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175">
                <a:extLst>
                  <a:ext uri="{FF2B5EF4-FFF2-40B4-BE49-F238E27FC236}">
                    <a16:creationId xmlns:a16="http://schemas.microsoft.com/office/drawing/2014/main" id="{B010DD81-8DD0-4629-A229-6A5FA3F68FB4}"/>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176">
                <a:extLst>
                  <a:ext uri="{FF2B5EF4-FFF2-40B4-BE49-F238E27FC236}">
                    <a16:creationId xmlns:a16="http://schemas.microsoft.com/office/drawing/2014/main" id="{4AE83D2F-F8B8-4C1F-B8A9-62AE3575B39F}"/>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177">
                <a:extLst>
                  <a:ext uri="{FF2B5EF4-FFF2-40B4-BE49-F238E27FC236}">
                    <a16:creationId xmlns:a16="http://schemas.microsoft.com/office/drawing/2014/main" id="{53AD11D0-F990-4CB6-BE20-A94F8AC7C21F}"/>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178">
                <a:extLst>
                  <a:ext uri="{FF2B5EF4-FFF2-40B4-BE49-F238E27FC236}">
                    <a16:creationId xmlns:a16="http://schemas.microsoft.com/office/drawing/2014/main" id="{602BE327-A962-4AE9-9625-96DC9476F0EB}"/>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179">
                <a:extLst>
                  <a:ext uri="{FF2B5EF4-FFF2-40B4-BE49-F238E27FC236}">
                    <a16:creationId xmlns:a16="http://schemas.microsoft.com/office/drawing/2014/main" id="{8C20515A-D8D1-49B0-BCA3-64ACFA2745BD}"/>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180">
                <a:extLst>
                  <a:ext uri="{FF2B5EF4-FFF2-40B4-BE49-F238E27FC236}">
                    <a16:creationId xmlns:a16="http://schemas.microsoft.com/office/drawing/2014/main" id="{66C22C78-54BE-429C-B202-B2CEA62CAFBC}"/>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181">
                <a:extLst>
                  <a:ext uri="{FF2B5EF4-FFF2-40B4-BE49-F238E27FC236}">
                    <a16:creationId xmlns:a16="http://schemas.microsoft.com/office/drawing/2014/main" id="{7DB22B0D-43C1-4EC8-88C0-98756DF33CEF}"/>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Rectangle 182">
                <a:extLst>
                  <a:ext uri="{FF2B5EF4-FFF2-40B4-BE49-F238E27FC236}">
                    <a16:creationId xmlns:a16="http://schemas.microsoft.com/office/drawing/2014/main" id="{E15926BD-DB22-41FF-9518-C472D0231EC7}"/>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Rectangle 183">
                <a:extLst>
                  <a:ext uri="{FF2B5EF4-FFF2-40B4-BE49-F238E27FC236}">
                    <a16:creationId xmlns:a16="http://schemas.microsoft.com/office/drawing/2014/main" id="{E9F6B605-E82C-4CC6-ADA3-64411F9F97D9}"/>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184">
                <a:extLst>
                  <a:ext uri="{FF2B5EF4-FFF2-40B4-BE49-F238E27FC236}">
                    <a16:creationId xmlns:a16="http://schemas.microsoft.com/office/drawing/2014/main" id="{74073A0E-91D7-474F-B969-0340A610B8D8}"/>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185">
                <a:extLst>
                  <a:ext uri="{FF2B5EF4-FFF2-40B4-BE49-F238E27FC236}">
                    <a16:creationId xmlns:a16="http://schemas.microsoft.com/office/drawing/2014/main" id="{538682BE-58C4-4012-8428-85C315E4D09B}"/>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Freeform 186">
                <a:extLst>
                  <a:ext uri="{FF2B5EF4-FFF2-40B4-BE49-F238E27FC236}">
                    <a16:creationId xmlns:a16="http://schemas.microsoft.com/office/drawing/2014/main" id="{A0DE65A1-CBC8-460A-89BE-825C7B621D27}"/>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187">
                <a:extLst>
                  <a:ext uri="{FF2B5EF4-FFF2-40B4-BE49-F238E27FC236}">
                    <a16:creationId xmlns:a16="http://schemas.microsoft.com/office/drawing/2014/main" id="{9D2A9ED6-4189-4114-892B-C1BEF7CD3643}"/>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188">
                <a:extLst>
                  <a:ext uri="{FF2B5EF4-FFF2-40B4-BE49-F238E27FC236}">
                    <a16:creationId xmlns:a16="http://schemas.microsoft.com/office/drawing/2014/main" id="{23AD0A0B-CD5E-4602-8F93-CCC6BFB858F3}"/>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189">
                <a:extLst>
                  <a:ext uri="{FF2B5EF4-FFF2-40B4-BE49-F238E27FC236}">
                    <a16:creationId xmlns:a16="http://schemas.microsoft.com/office/drawing/2014/main" id="{02F3CC89-DEEA-420D-AB1A-5E1722CD589C}"/>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190">
                <a:extLst>
                  <a:ext uri="{FF2B5EF4-FFF2-40B4-BE49-F238E27FC236}">
                    <a16:creationId xmlns:a16="http://schemas.microsoft.com/office/drawing/2014/main" id="{3B0EB46B-51D7-4B77-BDD4-0A117BDE802E}"/>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191">
                <a:extLst>
                  <a:ext uri="{FF2B5EF4-FFF2-40B4-BE49-F238E27FC236}">
                    <a16:creationId xmlns:a16="http://schemas.microsoft.com/office/drawing/2014/main" id="{20017804-2C38-49C4-AF5A-EC55D11F14C8}"/>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192">
                <a:extLst>
                  <a:ext uri="{FF2B5EF4-FFF2-40B4-BE49-F238E27FC236}">
                    <a16:creationId xmlns:a16="http://schemas.microsoft.com/office/drawing/2014/main" id="{FC0ECB97-EC74-403F-8701-3CBA9E6ED2CC}"/>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193">
                <a:extLst>
                  <a:ext uri="{FF2B5EF4-FFF2-40B4-BE49-F238E27FC236}">
                    <a16:creationId xmlns:a16="http://schemas.microsoft.com/office/drawing/2014/main" id="{FF3918DF-9C4E-43A5-9418-BB122D620A00}"/>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194">
                <a:extLst>
                  <a:ext uri="{FF2B5EF4-FFF2-40B4-BE49-F238E27FC236}">
                    <a16:creationId xmlns:a16="http://schemas.microsoft.com/office/drawing/2014/main" id="{0B616FA2-3201-4969-BBBA-8AFFF7A7B935}"/>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195">
                <a:extLst>
                  <a:ext uri="{FF2B5EF4-FFF2-40B4-BE49-F238E27FC236}">
                    <a16:creationId xmlns:a16="http://schemas.microsoft.com/office/drawing/2014/main" id="{43A2F3AE-4582-4BC6-A259-0AE4BBE07BEE}"/>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196">
                <a:extLst>
                  <a:ext uri="{FF2B5EF4-FFF2-40B4-BE49-F238E27FC236}">
                    <a16:creationId xmlns:a16="http://schemas.microsoft.com/office/drawing/2014/main" id="{43161D59-9620-4C4B-A91B-B89E419A273A}"/>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197">
                <a:extLst>
                  <a:ext uri="{FF2B5EF4-FFF2-40B4-BE49-F238E27FC236}">
                    <a16:creationId xmlns:a16="http://schemas.microsoft.com/office/drawing/2014/main" id="{14E42BD0-A376-4B78-A4E9-3DF1198731E3}"/>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198">
                <a:extLst>
                  <a:ext uri="{FF2B5EF4-FFF2-40B4-BE49-F238E27FC236}">
                    <a16:creationId xmlns:a16="http://schemas.microsoft.com/office/drawing/2014/main" id="{976B285A-E1DD-48E8-97C8-E5D644032C50}"/>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199">
                <a:extLst>
                  <a:ext uri="{FF2B5EF4-FFF2-40B4-BE49-F238E27FC236}">
                    <a16:creationId xmlns:a16="http://schemas.microsoft.com/office/drawing/2014/main" id="{9FF209A8-B846-42F5-8E21-B979216F4A46}"/>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200">
                <a:extLst>
                  <a:ext uri="{FF2B5EF4-FFF2-40B4-BE49-F238E27FC236}">
                    <a16:creationId xmlns:a16="http://schemas.microsoft.com/office/drawing/2014/main" id="{B19F49FD-2598-4D70-9D67-1610AE975D19}"/>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201">
                <a:extLst>
                  <a:ext uri="{FF2B5EF4-FFF2-40B4-BE49-F238E27FC236}">
                    <a16:creationId xmlns:a16="http://schemas.microsoft.com/office/drawing/2014/main" id="{F3871389-56C8-4456-B116-EBB8A1947FE7}"/>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202">
                <a:extLst>
                  <a:ext uri="{FF2B5EF4-FFF2-40B4-BE49-F238E27FC236}">
                    <a16:creationId xmlns:a16="http://schemas.microsoft.com/office/drawing/2014/main" id="{12438AA1-1ACC-4FB8-9EBD-0CDCE744D05C}"/>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203">
                <a:extLst>
                  <a:ext uri="{FF2B5EF4-FFF2-40B4-BE49-F238E27FC236}">
                    <a16:creationId xmlns:a16="http://schemas.microsoft.com/office/drawing/2014/main" id="{A568427B-138D-4C4B-B789-224F5C31D65A}"/>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204">
                <a:extLst>
                  <a:ext uri="{FF2B5EF4-FFF2-40B4-BE49-F238E27FC236}">
                    <a16:creationId xmlns:a16="http://schemas.microsoft.com/office/drawing/2014/main" id="{1D991F26-0BD8-405F-B3C5-6EA925BA2881}"/>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Rectangle 206">
              <a:extLst>
                <a:ext uri="{FF2B5EF4-FFF2-40B4-BE49-F238E27FC236}">
                  <a16:creationId xmlns:a16="http://schemas.microsoft.com/office/drawing/2014/main" id="{B3235BB1-5848-4B31-9FD4-C5714D1AC991}"/>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07">
              <a:extLst>
                <a:ext uri="{FF2B5EF4-FFF2-40B4-BE49-F238E27FC236}">
                  <a16:creationId xmlns:a16="http://schemas.microsoft.com/office/drawing/2014/main" id="{743E09C0-7064-4A5E-8C24-B5B1EAAB4380}"/>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08">
              <a:extLst>
                <a:ext uri="{FF2B5EF4-FFF2-40B4-BE49-F238E27FC236}">
                  <a16:creationId xmlns:a16="http://schemas.microsoft.com/office/drawing/2014/main" id="{AB29BE0E-B07B-4DCC-BE25-06674E6F1AEF}"/>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09">
              <a:extLst>
                <a:ext uri="{FF2B5EF4-FFF2-40B4-BE49-F238E27FC236}">
                  <a16:creationId xmlns:a16="http://schemas.microsoft.com/office/drawing/2014/main" id="{A009D4DD-578C-4EDC-B8C5-32C82CB2CA97}"/>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10">
              <a:extLst>
                <a:ext uri="{FF2B5EF4-FFF2-40B4-BE49-F238E27FC236}">
                  <a16:creationId xmlns:a16="http://schemas.microsoft.com/office/drawing/2014/main" id="{72F7CC13-D5E2-47D7-A1B9-DE5888D4D162}"/>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11">
              <a:extLst>
                <a:ext uri="{FF2B5EF4-FFF2-40B4-BE49-F238E27FC236}">
                  <a16:creationId xmlns:a16="http://schemas.microsoft.com/office/drawing/2014/main" id="{9A6A549A-D070-4C21-8D92-EED2FB5FF0FD}"/>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Freeform 212">
              <a:extLst>
                <a:ext uri="{FF2B5EF4-FFF2-40B4-BE49-F238E27FC236}">
                  <a16:creationId xmlns:a16="http://schemas.microsoft.com/office/drawing/2014/main" id="{EBE213A4-64F1-4198-8889-F621CF7C56EB}"/>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Freeform 213">
              <a:extLst>
                <a:ext uri="{FF2B5EF4-FFF2-40B4-BE49-F238E27FC236}">
                  <a16:creationId xmlns:a16="http://schemas.microsoft.com/office/drawing/2014/main" id="{E74AAEFC-E233-4629-B2C6-90B8A5E7208A}"/>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214">
              <a:extLst>
                <a:ext uri="{FF2B5EF4-FFF2-40B4-BE49-F238E27FC236}">
                  <a16:creationId xmlns:a16="http://schemas.microsoft.com/office/drawing/2014/main" id="{2DE0A552-DDE2-41F7-AEBA-192B2D02FC8B}"/>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215">
              <a:extLst>
                <a:ext uri="{FF2B5EF4-FFF2-40B4-BE49-F238E27FC236}">
                  <a16:creationId xmlns:a16="http://schemas.microsoft.com/office/drawing/2014/main" id="{27558E69-59EE-46EF-B0E0-91F24567965E}"/>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16">
              <a:extLst>
                <a:ext uri="{FF2B5EF4-FFF2-40B4-BE49-F238E27FC236}">
                  <a16:creationId xmlns:a16="http://schemas.microsoft.com/office/drawing/2014/main" id="{68BB7C48-0194-4247-947F-1E434C0CDD5F}"/>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17">
              <a:extLst>
                <a:ext uri="{FF2B5EF4-FFF2-40B4-BE49-F238E27FC236}">
                  <a16:creationId xmlns:a16="http://schemas.microsoft.com/office/drawing/2014/main" id="{9ECC23BE-4E4B-451A-90B4-9C0031533816}"/>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18">
              <a:extLst>
                <a:ext uri="{FF2B5EF4-FFF2-40B4-BE49-F238E27FC236}">
                  <a16:creationId xmlns:a16="http://schemas.microsoft.com/office/drawing/2014/main" id="{8F005CFC-9B28-4CC7-9E75-FE8CE4FBD31D}"/>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19">
              <a:extLst>
                <a:ext uri="{FF2B5EF4-FFF2-40B4-BE49-F238E27FC236}">
                  <a16:creationId xmlns:a16="http://schemas.microsoft.com/office/drawing/2014/main" id="{1C97B5E5-FD88-448D-A32D-087DBD211509}"/>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20">
              <a:extLst>
                <a:ext uri="{FF2B5EF4-FFF2-40B4-BE49-F238E27FC236}">
                  <a16:creationId xmlns:a16="http://schemas.microsoft.com/office/drawing/2014/main" id="{EDAA6BEB-0EF0-4026-980D-F05574FC76CA}"/>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21">
              <a:extLst>
                <a:ext uri="{FF2B5EF4-FFF2-40B4-BE49-F238E27FC236}">
                  <a16:creationId xmlns:a16="http://schemas.microsoft.com/office/drawing/2014/main" id="{1CFBFDEA-F86B-4935-BACA-8F5CC1E4F1F3}"/>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222">
              <a:extLst>
                <a:ext uri="{FF2B5EF4-FFF2-40B4-BE49-F238E27FC236}">
                  <a16:creationId xmlns:a16="http://schemas.microsoft.com/office/drawing/2014/main" id="{3A958D35-BEE2-46CC-9D3C-E9C0F5854A0F}"/>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23">
              <a:extLst>
                <a:ext uri="{FF2B5EF4-FFF2-40B4-BE49-F238E27FC236}">
                  <a16:creationId xmlns:a16="http://schemas.microsoft.com/office/drawing/2014/main" id="{413B34EA-8CE9-4515-81A3-7B8CD9F72314}"/>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24">
              <a:extLst>
                <a:ext uri="{FF2B5EF4-FFF2-40B4-BE49-F238E27FC236}">
                  <a16:creationId xmlns:a16="http://schemas.microsoft.com/office/drawing/2014/main" id="{8B1D49DC-9EAD-4B94-88F6-72E5EE3D1D08}"/>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25">
              <a:extLst>
                <a:ext uri="{FF2B5EF4-FFF2-40B4-BE49-F238E27FC236}">
                  <a16:creationId xmlns:a16="http://schemas.microsoft.com/office/drawing/2014/main" id="{442DEDDB-D25A-40D8-95A4-35D4FF45438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26">
              <a:extLst>
                <a:ext uri="{FF2B5EF4-FFF2-40B4-BE49-F238E27FC236}">
                  <a16:creationId xmlns:a16="http://schemas.microsoft.com/office/drawing/2014/main" id="{66BD8605-C172-4A04-B495-4F85174C5BA1}"/>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27">
              <a:extLst>
                <a:ext uri="{FF2B5EF4-FFF2-40B4-BE49-F238E27FC236}">
                  <a16:creationId xmlns:a16="http://schemas.microsoft.com/office/drawing/2014/main" id="{61618021-A93A-4AB0-92B1-1F400B228193}"/>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28">
              <a:extLst>
                <a:ext uri="{FF2B5EF4-FFF2-40B4-BE49-F238E27FC236}">
                  <a16:creationId xmlns:a16="http://schemas.microsoft.com/office/drawing/2014/main" id="{291CD95D-18CA-49A3-BCA0-4A80BF0BF3EF}"/>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29">
              <a:extLst>
                <a:ext uri="{FF2B5EF4-FFF2-40B4-BE49-F238E27FC236}">
                  <a16:creationId xmlns:a16="http://schemas.microsoft.com/office/drawing/2014/main" id="{46A075FA-A067-48A2-80D9-D9538CC5F514}"/>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30">
              <a:extLst>
                <a:ext uri="{FF2B5EF4-FFF2-40B4-BE49-F238E27FC236}">
                  <a16:creationId xmlns:a16="http://schemas.microsoft.com/office/drawing/2014/main" id="{7445CF47-B09F-4EA0-A907-879CA0B34958}"/>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31">
              <a:extLst>
                <a:ext uri="{FF2B5EF4-FFF2-40B4-BE49-F238E27FC236}">
                  <a16:creationId xmlns:a16="http://schemas.microsoft.com/office/drawing/2014/main" id="{AE2C76FA-FB76-4FE1-9B08-6D7E14F61A1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32">
              <a:extLst>
                <a:ext uri="{FF2B5EF4-FFF2-40B4-BE49-F238E27FC236}">
                  <a16:creationId xmlns:a16="http://schemas.microsoft.com/office/drawing/2014/main" id="{7CCED4C3-4EDE-4735-B7AF-5E94868BCB49}"/>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33">
              <a:extLst>
                <a:ext uri="{FF2B5EF4-FFF2-40B4-BE49-F238E27FC236}">
                  <a16:creationId xmlns:a16="http://schemas.microsoft.com/office/drawing/2014/main" id="{4D3FB0FB-2216-40C0-B09C-7634850746A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234">
              <a:extLst>
                <a:ext uri="{FF2B5EF4-FFF2-40B4-BE49-F238E27FC236}">
                  <a16:creationId xmlns:a16="http://schemas.microsoft.com/office/drawing/2014/main" id="{2718BB6F-A63D-460D-A16E-67C3D1BD1B55}"/>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235">
              <a:extLst>
                <a:ext uri="{FF2B5EF4-FFF2-40B4-BE49-F238E27FC236}">
                  <a16:creationId xmlns:a16="http://schemas.microsoft.com/office/drawing/2014/main" id="{C4A9491B-A8E2-4CF7-ABC4-90A789AA29EA}"/>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236">
              <a:extLst>
                <a:ext uri="{FF2B5EF4-FFF2-40B4-BE49-F238E27FC236}">
                  <a16:creationId xmlns:a16="http://schemas.microsoft.com/office/drawing/2014/main" id="{A027105C-88C4-4428-8539-D64E57ACA20A}"/>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37">
              <a:extLst>
                <a:ext uri="{FF2B5EF4-FFF2-40B4-BE49-F238E27FC236}">
                  <a16:creationId xmlns:a16="http://schemas.microsoft.com/office/drawing/2014/main" id="{840633CE-4FC8-4730-8A1A-8FCB7AD56384}"/>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38">
              <a:extLst>
                <a:ext uri="{FF2B5EF4-FFF2-40B4-BE49-F238E27FC236}">
                  <a16:creationId xmlns:a16="http://schemas.microsoft.com/office/drawing/2014/main" id="{D5090F66-F51F-4831-96F5-36B70E95BCB4}"/>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39">
              <a:extLst>
                <a:ext uri="{FF2B5EF4-FFF2-40B4-BE49-F238E27FC236}">
                  <a16:creationId xmlns:a16="http://schemas.microsoft.com/office/drawing/2014/main" id="{F7AFDEFF-54AF-4F28-99F7-0EBED980A85E}"/>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40">
              <a:extLst>
                <a:ext uri="{FF2B5EF4-FFF2-40B4-BE49-F238E27FC236}">
                  <a16:creationId xmlns:a16="http://schemas.microsoft.com/office/drawing/2014/main" id="{B11432AB-A7DF-49C5-972C-E83E9BFCF82F}"/>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41">
              <a:extLst>
                <a:ext uri="{FF2B5EF4-FFF2-40B4-BE49-F238E27FC236}">
                  <a16:creationId xmlns:a16="http://schemas.microsoft.com/office/drawing/2014/main" id="{3FEAC9F9-8B6E-47F6-9DE1-154B69B7B0F2}"/>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42">
              <a:extLst>
                <a:ext uri="{FF2B5EF4-FFF2-40B4-BE49-F238E27FC236}">
                  <a16:creationId xmlns:a16="http://schemas.microsoft.com/office/drawing/2014/main" id="{8008FECD-2BA2-4D1E-8FED-FE87670F64E0}"/>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43">
              <a:extLst>
                <a:ext uri="{FF2B5EF4-FFF2-40B4-BE49-F238E27FC236}">
                  <a16:creationId xmlns:a16="http://schemas.microsoft.com/office/drawing/2014/main" id="{1F063EE0-D956-42C7-9ACB-4B37C1150BEF}"/>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44">
              <a:extLst>
                <a:ext uri="{FF2B5EF4-FFF2-40B4-BE49-F238E27FC236}">
                  <a16:creationId xmlns:a16="http://schemas.microsoft.com/office/drawing/2014/main" id="{74AD8A27-27C1-49EB-99E1-72FDBC9F01D5}"/>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45">
              <a:extLst>
                <a:ext uri="{FF2B5EF4-FFF2-40B4-BE49-F238E27FC236}">
                  <a16:creationId xmlns:a16="http://schemas.microsoft.com/office/drawing/2014/main" id="{BD4E7953-01DF-4652-B25A-099399438F9C}"/>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46">
              <a:extLst>
                <a:ext uri="{FF2B5EF4-FFF2-40B4-BE49-F238E27FC236}">
                  <a16:creationId xmlns:a16="http://schemas.microsoft.com/office/drawing/2014/main" id="{B3FA072B-3658-449C-B77A-AAD96641B20F}"/>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47">
              <a:extLst>
                <a:ext uri="{FF2B5EF4-FFF2-40B4-BE49-F238E27FC236}">
                  <a16:creationId xmlns:a16="http://schemas.microsoft.com/office/drawing/2014/main" id="{09A7B5ED-7A42-40B1-B4BF-0FAD30A1FC3F}"/>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248">
              <a:extLst>
                <a:ext uri="{FF2B5EF4-FFF2-40B4-BE49-F238E27FC236}">
                  <a16:creationId xmlns:a16="http://schemas.microsoft.com/office/drawing/2014/main" id="{FA5004D4-599A-46A4-9D2E-C5CBE4C745A0}"/>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249">
              <a:extLst>
                <a:ext uri="{FF2B5EF4-FFF2-40B4-BE49-F238E27FC236}">
                  <a16:creationId xmlns:a16="http://schemas.microsoft.com/office/drawing/2014/main" id="{5AB5E4DA-9684-4C53-AA5F-D8E04E9856CC}"/>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250">
              <a:extLst>
                <a:ext uri="{FF2B5EF4-FFF2-40B4-BE49-F238E27FC236}">
                  <a16:creationId xmlns:a16="http://schemas.microsoft.com/office/drawing/2014/main" id="{9FDBA97F-22F5-43D4-950A-90C7D6E8E54D}"/>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251">
              <a:extLst>
                <a:ext uri="{FF2B5EF4-FFF2-40B4-BE49-F238E27FC236}">
                  <a16:creationId xmlns:a16="http://schemas.microsoft.com/office/drawing/2014/main" id="{B524B4E8-ED2B-4E07-91CD-99CE05750D9A}"/>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252">
              <a:extLst>
                <a:ext uri="{FF2B5EF4-FFF2-40B4-BE49-F238E27FC236}">
                  <a16:creationId xmlns:a16="http://schemas.microsoft.com/office/drawing/2014/main" id="{4213DFA6-D597-4386-B334-C58385507B95}"/>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53">
              <a:extLst>
                <a:ext uri="{FF2B5EF4-FFF2-40B4-BE49-F238E27FC236}">
                  <a16:creationId xmlns:a16="http://schemas.microsoft.com/office/drawing/2014/main" id="{5EBD3B3A-3722-49CB-8555-D47343BB633C}"/>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254">
              <a:extLst>
                <a:ext uri="{FF2B5EF4-FFF2-40B4-BE49-F238E27FC236}">
                  <a16:creationId xmlns:a16="http://schemas.microsoft.com/office/drawing/2014/main" id="{AA831EE6-9CFE-4BF2-A898-FDBC5910E91D}"/>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255">
              <a:extLst>
                <a:ext uri="{FF2B5EF4-FFF2-40B4-BE49-F238E27FC236}">
                  <a16:creationId xmlns:a16="http://schemas.microsoft.com/office/drawing/2014/main" id="{87310124-0EA5-475F-AE66-C9DC5FC1F3B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256">
              <a:extLst>
                <a:ext uri="{FF2B5EF4-FFF2-40B4-BE49-F238E27FC236}">
                  <a16:creationId xmlns:a16="http://schemas.microsoft.com/office/drawing/2014/main" id="{C6CF9BC9-019D-4E6B-8BC2-5EA22120BC17}"/>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257">
              <a:extLst>
                <a:ext uri="{FF2B5EF4-FFF2-40B4-BE49-F238E27FC236}">
                  <a16:creationId xmlns:a16="http://schemas.microsoft.com/office/drawing/2014/main" id="{58914BA8-FD84-4DE2-93D4-AB8E0B199447}"/>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258">
              <a:extLst>
                <a:ext uri="{FF2B5EF4-FFF2-40B4-BE49-F238E27FC236}">
                  <a16:creationId xmlns:a16="http://schemas.microsoft.com/office/drawing/2014/main" id="{5EA088EF-EDF4-4C57-964A-F23A029F0B00}"/>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Rectangle 259">
              <a:extLst>
                <a:ext uri="{FF2B5EF4-FFF2-40B4-BE49-F238E27FC236}">
                  <a16:creationId xmlns:a16="http://schemas.microsoft.com/office/drawing/2014/main" id="{4C449FFF-ADA9-46CA-AB76-E1032746F148}"/>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Rectangle 260">
              <a:extLst>
                <a:ext uri="{FF2B5EF4-FFF2-40B4-BE49-F238E27FC236}">
                  <a16:creationId xmlns:a16="http://schemas.microsoft.com/office/drawing/2014/main" id="{E0847DF4-A061-4F0F-8D3F-B04AFADE83AE}"/>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Rectangle 261">
              <a:extLst>
                <a:ext uri="{FF2B5EF4-FFF2-40B4-BE49-F238E27FC236}">
                  <a16:creationId xmlns:a16="http://schemas.microsoft.com/office/drawing/2014/main" id="{5E73CFF9-05C0-4E0D-A604-193BB9D0CC70}"/>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Rectangle 262">
              <a:extLst>
                <a:ext uri="{FF2B5EF4-FFF2-40B4-BE49-F238E27FC236}">
                  <a16:creationId xmlns:a16="http://schemas.microsoft.com/office/drawing/2014/main" id="{47B30D10-71AF-4D90-B184-92C857226273}"/>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263">
              <a:extLst>
                <a:ext uri="{FF2B5EF4-FFF2-40B4-BE49-F238E27FC236}">
                  <a16:creationId xmlns:a16="http://schemas.microsoft.com/office/drawing/2014/main" id="{5D3F652C-AAA6-4726-8D3E-F6330817008F}"/>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264">
              <a:extLst>
                <a:ext uri="{FF2B5EF4-FFF2-40B4-BE49-F238E27FC236}">
                  <a16:creationId xmlns:a16="http://schemas.microsoft.com/office/drawing/2014/main" id="{DE6BA66B-A004-4B44-B58F-3D93DF518470}"/>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65">
              <a:extLst>
                <a:ext uri="{FF2B5EF4-FFF2-40B4-BE49-F238E27FC236}">
                  <a16:creationId xmlns:a16="http://schemas.microsoft.com/office/drawing/2014/main" id="{F6568F30-74FB-4880-A7D1-03C965664DE2}"/>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66">
              <a:extLst>
                <a:ext uri="{FF2B5EF4-FFF2-40B4-BE49-F238E27FC236}">
                  <a16:creationId xmlns:a16="http://schemas.microsoft.com/office/drawing/2014/main" id="{BF274938-FC50-4FD1-AC7F-55848EA5274D}"/>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67">
              <a:extLst>
                <a:ext uri="{FF2B5EF4-FFF2-40B4-BE49-F238E27FC236}">
                  <a16:creationId xmlns:a16="http://schemas.microsoft.com/office/drawing/2014/main" id="{248ECA4D-6EB0-4C95-9A2C-D12962ED4927}"/>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68">
              <a:extLst>
                <a:ext uri="{FF2B5EF4-FFF2-40B4-BE49-F238E27FC236}">
                  <a16:creationId xmlns:a16="http://schemas.microsoft.com/office/drawing/2014/main" id="{10F7E129-A887-4359-A16F-B1265493EC0B}"/>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269">
              <a:extLst>
                <a:ext uri="{FF2B5EF4-FFF2-40B4-BE49-F238E27FC236}">
                  <a16:creationId xmlns:a16="http://schemas.microsoft.com/office/drawing/2014/main" id="{345A4E38-9391-42EA-9AF6-22D5C2421E41}"/>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270">
              <a:extLst>
                <a:ext uri="{FF2B5EF4-FFF2-40B4-BE49-F238E27FC236}">
                  <a16:creationId xmlns:a16="http://schemas.microsoft.com/office/drawing/2014/main" id="{72E153C6-FCA7-434F-8DA4-B913FF63B6A4}"/>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271">
              <a:extLst>
                <a:ext uri="{FF2B5EF4-FFF2-40B4-BE49-F238E27FC236}">
                  <a16:creationId xmlns:a16="http://schemas.microsoft.com/office/drawing/2014/main" id="{B59FA031-7093-4119-92E0-B23CA5DD419B}"/>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272">
              <a:extLst>
                <a:ext uri="{FF2B5EF4-FFF2-40B4-BE49-F238E27FC236}">
                  <a16:creationId xmlns:a16="http://schemas.microsoft.com/office/drawing/2014/main" id="{4B57C0F7-2FD6-4437-B17D-4CC337A6669C}"/>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273">
              <a:extLst>
                <a:ext uri="{FF2B5EF4-FFF2-40B4-BE49-F238E27FC236}">
                  <a16:creationId xmlns:a16="http://schemas.microsoft.com/office/drawing/2014/main" id="{8F61FAEB-E151-436D-A67A-2BF3D671009C}"/>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Rectangle 274">
              <a:extLst>
                <a:ext uri="{FF2B5EF4-FFF2-40B4-BE49-F238E27FC236}">
                  <a16:creationId xmlns:a16="http://schemas.microsoft.com/office/drawing/2014/main" id="{3059DFF4-1D86-4C2D-B3C6-12A7BF5FDDAD}"/>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275">
              <a:extLst>
                <a:ext uri="{FF2B5EF4-FFF2-40B4-BE49-F238E27FC236}">
                  <a16:creationId xmlns:a16="http://schemas.microsoft.com/office/drawing/2014/main" id="{FEF66DEF-BE82-44DD-A2B1-BC3AE339746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276">
              <a:extLst>
                <a:ext uri="{FF2B5EF4-FFF2-40B4-BE49-F238E27FC236}">
                  <a16:creationId xmlns:a16="http://schemas.microsoft.com/office/drawing/2014/main" id="{0C877B8D-8B2D-4B42-B06B-82126A39C88C}"/>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277">
              <a:extLst>
                <a:ext uri="{FF2B5EF4-FFF2-40B4-BE49-F238E27FC236}">
                  <a16:creationId xmlns:a16="http://schemas.microsoft.com/office/drawing/2014/main" id="{AC6EA9C7-B099-44CD-BF94-794CCE77B3FE}"/>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278">
              <a:extLst>
                <a:ext uri="{FF2B5EF4-FFF2-40B4-BE49-F238E27FC236}">
                  <a16:creationId xmlns:a16="http://schemas.microsoft.com/office/drawing/2014/main" id="{D6BFE3A1-93E6-417E-AE17-F9597350E36A}"/>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279">
              <a:extLst>
                <a:ext uri="{FF2B5EF4-FFF2-40B4-BE49-F238E27FC236}">
                  <a16:creationId xmlns:a16="http://schemas.microsoft.com/office/drawing/2014/main" id="{A7388067-949C-4A66-8D3D-14A4335156BE}"/>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280">
              <a:extLst>
                <a:ext uri="{FF2B5EF4-FFF2-40B4-BE49-F238E27FC236}">
                  <a16:creationId xmlns:a16="http://schemas.microsoft.com/office/drawing/2014/main" id="{4D125A45-6B14-49A2-9B0F-B0EE3FF2BBDD}"/>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014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Automate your build/release CI/CD pipelines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Increased automation correlates to </a:t>
            </a:r>
          </a:p>
          <a:p>
            <a:pPr marL="1066698" lvl="1" indent="-609498">
              <a:lnSpc>
                <a:spcPct val="100000"/>
              </a:lnSpc>
            </a:pPr>
            <a:r>
              <a:rPr lang="en-US" sz="2000" dirty="0">
                <a:solidFill>
                  <a:schemeClr val="accent1">
                    <a:lumMod val="50000"/>
                  </a:schemeClr>
                </a:solidFill>
              </a:rPr>
              <a:t>Increased operational maturity</a:t>
            </a:r>
          </a:p>
          <a:p>
            <a:pPr marL="1066698" lvl="1" indent="-609498">
              <a:lnSpc>
                <a:spcPct val="100000"/>
              </a:lnSpc>
            </a:pPr>
            <a:r>
              <a:rPr lang="en-US" sz="2000" dirty="0">
                <a:solidFill>
                  <a:schemeClr val="accent1">
                    <a:lumMod val="50000"/>
                  </a:schemeClr>
                </a:solidFill>
              </a:rPr>
              <a:t>Greater agility</a:t>
            </a:r>
          </a:p>
          <a:p>
            <a:pPr marL="1066698" lvl="1" indent="-609498">
              <a:lnSpc>
                <a:spcPct val="100000"/>
              </a:lnSpc>
            </a:pPr>
            <a:r>
              <a:rPr lang="en-US" sz="2000" dirty="0">
                <a:solidFill>
                  <a:schemeClr val="accent1">
                    <a:lumMod val="50000"/>
                  </a:schemeClr>
                </a:solidFill>
              </a:rPr>
              <a:t>More revenue</a:t>
            </a:r>
          </a:p>
          <a:p>
            <a:pPr marL="1066698" lvl="1" indent="-609498">
              <a:lnSpc>
                <a:spcPct val="100000"/>
              </a:lnSpc>
            </a:pPr>
            <a:r>
              <a:rPr lang="en-US" sz="2000" dirty="0">
                <a:solidFill>
                  <a:schemeClr val="accent1">
                    <a:lumMod val="50000"/>
                  </a:schemeClr>
                </a:solidFill>
              </a:rPr>
              <a:t>Fewer bugs / defects</a:t>
            </a:r>
          </a:p>
          <a:p>
            <a:pPr marL="1066698" lvl="1" indent="-609498">
              <a:lnSpc>
                <a:spcPct val="100000"/>
              </a:lnSpc>
            </a:pPr>
            <a:r>
              <a:rPr lang="en-US" sz="2000" dirty="0">
                <a:solidFill>
                  <a:schemeClr val="accent1">
                    <a:lumMod val="50000"/>
                  </a:schemeClr>
                </a:solidFill>
              </a:rPr>
              <a:t>Faster bug / defect resolution time</a:t>
            </a:r>
          </a:p>
          <a:p>
            <a:pPr marL="609498" indent="-609498">
              <a:lnSpc>
                <a:spcPct val="100000"/>
              </a:lnSpc>
            </a:pPr>
            <a:r>
              <a:rPr lang="en-US" sz="2400" dirty="0">
                <a:solidFill>
                  <a:schemeClr val="accent1">
                    <a:lumMod val="50000"/>
                  </a:schemeClr>
                </a:solidFill>
              </a:rPr>
              <a:t>Enables you to adapt to cloud deployment &amp; templated environments faster</a:t>
            </a:r>
          </a:p>
          <a:p>
            <a:pPr marL="1066698" lvl="1" indent="-609498">
              <a:lnSpc>
                <a:spcPct val="100000"/>
              </a:lnSpc>
            </a:pPr>
            <a:endParaRPr lang="en-US" sz="2000" dirty="0">
              <a:solidFill>
                <a:schemeClr val="accent1">
                  <a:lumMod val="50000"/>
                </a:schemeClr>
              </a:solidFill>
            </a:endParaRPr>
          </a:p>
        </p:txBody>
      </p:sp>
      <p:pic>
        <p:nvPicPr>
          <p:cNvPr id="6146" name="Picture 2" descr="Cover of the 2017 State of DevOps Report">
            <a:extLst>
              <a:ext uri="{FF2B5EF4-FFF2-40B4-BE49-F238E27FC236}">
                <a16:creationId xmlns:a16="http://schemas.microsoft.com/office/drawing/2014/main" id="{04AAD788-D9C8-4D49-8956-1530D54BB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234" y="1659345"/>
            <a:ext cx="5109879" cy="35393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2DAB63-CB11-41A9-8B66-BA85B5C28785}"/>
              </a:ext>
            </a:extLst>
          </p:cNvPr>
          <p:cNvSpPr txBox="1"/>
          <p:nvPr/>
        </p:nvSpPr>
        <p:spPr>
          <a:xfrm>
            <a:off x="6918939" y="5459104"/>
            <a:ext cx="4023024" cy="461665"/>
          </a:xfrm>
          <a:prstGeom prst="rect">
            <a:avLst/>
          </a:prstGeom>
          <a:noFill/>
        </p:spPr>
        <p:txBody>
          <a:bodyPr wrap="none" rtlCol="0">
            <a:spAutoFit/>
          </a:bodyPr>
          <a:lstStyle/>
          <a:p>
            <a:r>
              <a:rPr lang="en-US" sz="2400" b="1" dirty="0">
                <a:solidFill>
                  <a:srgbClr val="002060"/>
                </a:solidFill>
              </a:rPr>
              <a:t>https://tinyurl.com/sodo2017</a:t>
            </a:r>
            <a:endParaRPr lang="en-US" sz="2400" dirty="0">
              <a:solidFill>
                <a:srgbClr val="002060"/>
              </a:solidFill>
            </a:endParaRPr>
          </a:p>
        </p:txBody>
      </p:sp>
    </p:spTree>
    <p:extLst>
      <p:ext uri="{BB962C8B-B14F-4D97-AF65-F5344CB8AC3E}">
        <p14:creationId xmlns:p14="http://schemas.microsoft.com/office/powerpoint/2010/main" val="102627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Assessment</a:t>
            </a:r>
          </a:p>
        </p:txBody>
      </p:sp>
    </p:spTree>
    <p:extLst>
      <p:ext uri="{BB962C8B-B14F-4D97-AF65-F5344CB8AC3E}">
        <p14:creationId xmlns:p14="http://schemas.microsoft.com/office/powerpoint/2010/main" val="20367823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587984"/>
            <a:ext cx="11653523" cy="2677656"/>
          </a:xfrm>
        </p:spPr>
        <p:txBody>
          <a:bodyPr/>
          <a:lstStyle/>
          <a:p>
            <a:r>
              <a:rPr lang="en-US" sz="6000" dirty="0"/>
              <a:t>Cloud</a:t>
            </a:r>
            <a:br>
              <a:rPr lang="en-US" sz="6000" dirty="0"/>
            </a:br>
            <a:r>
              <a:rPr lang="en-US" sz="6000" dirty="0"/>
              <a:t>Migration</a:t>
            </a:r>
            <a:br>
              <a:rPr lang="en-US" sz="6000" dirty="0"/>
            </a:br>
            <a:r>
              <a:rPr lang="en-US" sz="6000" dirty="0"/>
              <a:t>Steps</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Identity your apps (discover/assess)</a:t>
            </a:r>
          </a:p>
          <a:p>
            <a:pPr marL="609498" indent="-609498"/>
            <a:r>
              <a:rPr lang="en-US" sz="3200" dirty="0">
                <a:solidFill>
                  <a:schemeClr val="accent1">
                    <a:lumMod val="50000"/>
                  </a:schemeClr>
                </a:solidFill>
              </a:rPr>
              <a:t>Identify your app dependencies</a:t>
            </a:r>
          </a:p>
          <a:p>
            <a:pPr marL="609498" indent="-609498"/>
            <a:r>
              <a:rPr lang="en-US" sz="3200" dirty="0">
                <a:solidFill>
                  <a:schemeClr val="accent1">
                    <a:lumMod val="50000"/>
                  </a:schemeClr>
                </a:solidFill>
              </a:rPr>
              <a:t>Prioritize migration</a:t>
            </a:r>
          </a:p>
          <a:p>
            <a:pPr marL="609498" indent="-609498"/>
            <a:r>
              <a:rPr lang="en-US" sz="3200" dirty="0">
                <a:solidFill>
                  <a:schemeClr val="accent1">
                    <a:lumMod val="50000"/>
                  </a:schemeClr>
                </a:solidFill>
              </a:rPr>
              <a:t>Determine migration approach (6 R’s)</a:t>
            </a:r>
            <a:endParaRPr lang="en-US" dirty="0">
              <a:solidFill>
                <a:schemeClr val="accent1">
                  <a:lumMod val="50000"/>
                </a:schemeClr>
              </a:solidFill>
            </a:endParaRPr>
          </a:p>
          <a:p>
            <a:pPr marL="1066698" lvl="1" indent="-609498"/>
            <a:r>
              <a:rPr lang="en-US" sz="2800" dirty="0">
                <a:solidFill>
                  <a:schemeClr val="accent1">
                    <a:lumMod val="50000"/>
                  </a:schemeClr>
                </a:solidFill>
              </a:rPr>
              <a:t>Rehost (lift &amp; shift)</a:t>
            </a:r>
          </a:p>
          <a:p>
            <a:pPr marL="1066698" lvl="1" indent="-609498"/>
            <a:r>
              <a:rPr lang="en-US" sz="2800" dirty="0">
                <a:solidFill>
                  <a:schemeClr val="accent1">
                    <a:lumMod val="50000"/>
                  </a:schemeClr>
                </a:solidFill>
              </a:rPr>
              <a:t>Re-platform (lift, tinker, &amp; shift)</a:t>
            </a:r>
          </a:p>
          <a:p>
            <a:pPr marL="1066698" lvl="1" indent="-609498"/>
            <a:r>
              <a:rPr lang="en-US" sz="2800" dirty="0">
                <a:solidFill>
                  <a:schemeClr val="accent1">
                    <a:lumMod val="50000"/>
                  </a:schemeClr>
                </a:solidFill>
              </a:rPr>
              <a:t>Repurchase</a:t>
            </a:r>
          </a:p>
          <a:p>
            <a:pPr marL="1066698" lvl="1" indent="-609498"/>
            <a:r>
              <a:rPr lang="en-US" sz="2800" dirty="0">
                <a:solidFill>
                  <a:schemeClr val="accent1">
                    <a:lumMod val="50000"/>
                  </a:schemeClr>
                </a:solidFill>
              </a:rPr>
              <a:t>Refactor / Rearchitect</a:t>
            </a:r>
          </a:p>
          <a:p>
            <a:pPr marL="1066698" lvl="1" indent="-609498"/>
            <a:r>
              <a:rPr lang="en-US" sz="2800" dirty="0">
                <a:solidFill>
                  <a:schemeClr val="accent1">
                    <a:lumMod val="50000"/>
                  </a:schemeClr>
                </a:solidFill>
              </a:rPr>
              <a:t>Retire</a:t>
            </a:r>
          </a:p>
          <a:p>
            <a:pPr marL="1066698" lvl="1" indent="-609498"/>
            <a:r>
              <a:rPr lang="en-US" sz="2800" dirty="0">
                <a:solidFill>
                  <a:schemeClr val="accent1">
                    <a:lumMod val="50000"/>
                  </a:schemeClr>
                </a:solidFill>
              </a:rPr>
              <a:t>Retain</a:t>
            </a: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4094619"/>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7358956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2E34F6-3C5A-4CD7-A383-25463CFA0403}"/>
              </a:ext>
            </a:extLst>
          </p:cNvPr>
          <p:cNvSpPr/>
          <p:nvPr/>
        </p:nvSpPr>
        <p:spPr>
          <a:xfrm>
            <a:off x="-1" y="0"/>
            <a:ext cx="12192001" cy="14739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ttps://cdn-images-1.medium.com/max/1600/0*WW36nabYAh5wn2v3.">
            <a:extLst>
              <a:ext uri="{FF2B5EF4-FFF2-40B4-BE49-F238E27FC236}">
                <a16:creationId xmlns:a16="http://schemas.microsoft.com/office/drawing/2014/main" id="{5590072B-74A4-4B21-87BD-0C11023E1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85" y="1618006"/>
            <a:ext cx="9745125" cy="49867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9606C8E-322E-4804-82C2-B8BE412FDD27}"/>
              </a:ext>
            </a:extLst>
          </p:cNvPr>
          <p:cNvSpPr>
            <a:spLocks noGrp="1"/>
          </p:cNvSpPr>
          <p:nvPr>
            <p:ph type="title"/>
          </p:nvPr>
        </p:nvSpPr>
        <p:spPr/>
        <p:txBody>
          <a:bodyPr/>
          <a:lstStyle/>
          <a:p>
            <a:r>
              <a:rPr lang="en-US" dirty="0"/>
              <a:t>Migration Approaches</a:t>
            </a:r>
          </a:p>
        </p:txBody>
      </p:sp>
      <p:pic>
        <p:nvPicPr>
          <p:cNvPr id="2" name="Picture 1">
            <a:extLst>
              <a:ext uri="{FF2B5EF4-FFF2-40B4-BE49-F238E27FC236}">
                <a16:creationId xmlns:a16="http://schemas.microsoft.com/office/drawing/2014/main" id="{C469C1D2-14C0-4D03-8639-DC2407E14813}"/>
              </a:ext>
            </a:extLst>
          </p:cNvPr>
          <p:cNvPicPr>
            <a:picLocks noChangeAspect="1"/>
          </p:cNvPicPr>
          <p:nvPr/>
        </p:nvPicPr>
        <p:blipFill>
          <a:blip r:embed="rId4"/>
          <a:stretch>
            <a:fillRect/>
          </a:stretch>
        </p:blipFill>
        <p:spPr>
          <a:xfrm>
            <a:off x="7653086" y="5191468"/>
            <a:ext cx="4271994" cy="1557349"/>
          </a:xfrm>
          <a:prstGeom prst="rect">
            <a:avLst/>
          </a:prstGeom>
        </p:spPr>
      </p:pic>
    </p:spTree>
    <p:extLst>
      <p:ext uri="{BB962C8B-B14F-4D97-AF65-F5344CB8AC3E}">
        <p14:creationId xmlns:p14="http://schemas.microsoft.com/office/powerpoint/2010/main" val="54143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Rearchitecture Paths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accent1">
                    <a:lumMod val="50000"/>
                  </a:schemeClr>
                </a:solidFill>
              </a:rPr>
              <a:t>Focus on decoupling components</a:t>
            </a:r>
          </a:p>
          <a:p>
            <a:pPr marL="457200" lvl="1" indent="0">
              <a:lnSpc>
                <a:spcPct val="100000"/>
              </a:lnSpc>
              <a:buNone/>
            </a:pPr>
            <a:r>
              <a:rPr lang="en-US" sz="2000" dirty="0">
                <a:solidFill>
                  <a:schemeClr val="accent1">
                    <a:lumMod val="50000"/>
                  </a:schemeClr>
                </a:solidFill>
              </a:rPr>
              <a:t>IIS -&gt; Web App</a:t>
            </a:r>
          </a:p>
          <a:p>
            <a:pPr marL="457200" lvl="1" indent="0">
              <a:lnSpc>
                <a:spcPct val="100000"/>
              </a:lnSpc>
              <a:buNone/>
            </a:pPr>
            <a:r>
              <a:rPr lang="en-US" sz="2000" dirty="0">
                <a:solidFill>
                  <a:schemeClr val="accent1">
                    <a:lumMod val="50000"/>
                  </a:schemeClr>
                </a:solidFill>
              </a:rPr>
              <a:t>Microservices -&gt; Service Fabric</a:t>
            </a:r>
          </a:p>
          <a:p>
            <a:pPr marL="457200" lvl="1" indent="0">
              <a:lnSpc>
                <a:spcPct val="100000"/>
              </a:lnSpc>
              <a:buNone/>
            </a:pPr>
            <a:r>
              <a:rPr lang="en-US" sz="2000" dirty="0">
                <a:solidFill>
                  <a:schemeClr val="accent1">
                    <a:lumMod val="50000"/>
                  </a:schemeClr>
                </a:solidFill>
              </a:rPr>
              <a:t>Kubernetes -&gt; Managed </a:t>
            </a:r>
            <a:r>
              <a:rPr lang="en-US" sz="2000" dirty="0" err="1">
                <a:solidFill>
                  <a:schemeClr val="accent1">
                    <a:lumMod val="50000"/>
                  </a:schemeClr>
                </a:solidFill>
              </a:rPr>
              <a:t>Kub</a:t>
            </a:r>
            <a:r>
              <a:rPr lang="en-US" sz="2000" dirty="0">
                <a:solidFill>
                  <a:schemeClr val="accent1">
                    <a:lumMod val="50000"/>
                  </a:schemeClr>
                </a:solidFill>
              </a:rPr>
              <a:t>. Cluster</a:t>
            </a:r>
          </a:p>
          <a:p>
            <a:pPr marL="457200" lvl="1" indent="0">
              <a:lnSpc>
                <a:spcPct val="100000"/>
              </a:lnSpc>
              <a:buNone/>
            </a:pPr>
            <a:r>
              <a:rPr lang="en-US" sz="2000" dirty="0">
                <a:solidFill>
                  <a:schemeClr val="accent1">
                    <a:lumMod val="50000"/>
                  </a:schemeClr>
                </a:solidFill>
              </a:rPr>
              <a:t>Worker Processes -&gt; Functions</a:t>
            </a:r>
          </a:p>
          <a:p>
            <a:pPr marL="457200" lvl="1" indent="0">
              <a:lnSpc>
                <a:spcPct val="100000"/>
              </a:lnSpc>
              <a:buNone/>
            </a:pPr>
            <a:r>
              <a:rPr lang="en-US" sz="2000" dirty="0">
                <a:solidFill>
                  <a:schemeClr val="accent1">
                    <a:lumMod val="50000"/>
                  </a:schemeClr>
                </a:solidFill>
              </a:rPr>
              <a:t>Rabbit MQ, MSMQ -&gt; Queue, Event Hub, Service Bus</a:t>
            </a:r>
          </a:p>
          <a:p>
            <a:pPr marL="457200" lvl="1" indent="0">
              <a:lnSpc>
                <a:spcPct val="100000"/>
              </a:lnSpc>
              <a:buNone/>
            </a:pPr>
            <a:r>
              <a:rPr lang="en-US" sz="2000" dirty="0">
                <a:solidFill>
                  <a:schemeClr val="accent1">
                    <a:lumMod val="50000"/>
                  </a:schemeClr>
                </a:solidFill>
              </a:rPr>
              <a:t>NTFS -&gt; Blob Storage</a:t>
            </a:r>
          </a:p>
          <a:p>
            <a:pPr marL="457200" lvl="1" indent="0">
              <a:lnSpc>
                <a:spcPct val="100000"/>
              </a:lnSpc>
              <a:buNone/>
            </a:pPr>
            <a:r>
              <a:rPr lang="en-US" sz="2000" dirty="0">
                <a:solidFill>
                  <a:schemeClr val="accent1">
                    <a:lumMod val="50000"/>
                  </a:schemeClr>
                </a:solidFill>
              </a:rPr>
              <a:t>External Session State -&gt; Redis Cache</a:t>
            </a:r>
          </a:p>
          <a:p>
            <a:pPr marL="457200" lvl="1" indent="0">
              <a:lnSpc>
                <a:spcPct val="100000"/>
              </a:lnSpc>
              <a:buNone/>
            </a:pPr>
            <a:r>
              <a:rPr lang="en-US" sz="2000" dirty="0">
                <a:solidFill>
                  <a:schemeClr val="accent1">
                    <a:lumMod val="50000"/>
                  </a:schemeClr>
                </a:solidFill>
              </a:rPr>
              <a:t>SQL -&gt; SQL Azure</a:t>
            </a:r>
          </a:p>
          <a:p>
            <a:pPr marL="457200" lvl="1" indent="0">
              <a:lnSpc>
                <a:spcPct val="100000"/>
              </a:lnSpc>
              <a:buNone/>
            </a:pPr>
            <a:r>
              <a:rPr lang="en-US" sz="2000" dirty="0">
                <a:solidFill>
                  <a:schemeClr val="accent1">
                    <a:lumMod val="50000"/>
                  </a:schemeClr>
                </a:solidFill>
              </a:rPr>
              <a:t>NoSQL -&gt; </a:t>
            </a:r>
            <a:r>
              <a:rPr lang="en-US" sz="2000" dirty="0" err="1">
                <a:solidFill>
                  <a:schemeClr val="accent1">
                    <a:lumMod val="50000"/>
                  </a:schemeClr>
                </a:solidFill>
              </a:rPr>
              <a:t>CosmosDB</a:t>
            </a:r>
            <a:endParaRPr lang="en-US" sz="2000" dirty="0">
              <a:solidFill>
                <a:schemeClr val="accent1">
                  <a:lumMod val="50000"/>
                </a:schemeClr>
              </a:solidFill>
            </a:endParaRPr>
          </a:p>
          <a:p>
            <a:pPr marL="457200" lvl="1" indent="0">
              <a:lnSpc>
                <a:spcPct val="100000"/>
              </a:lnSpc>
              <a:buNone/>
            </a:pPr>
            <a:endParaRPr lang="en-US" sz="2000" dirty="0">
              <a:solidFill>
                <a:schemeClr val="accent1">
                  <a:lumMod val="50000"/>
                </a:schemeClr>
              </a:solidFill>
            </a:endParaRPr>
          </a:p>
        </p:txBody>
      </p:sp>
      <p:pic>
        <p:nvPicPr>
          <p:cNvPr id="9218" name="Picture 2" descr="Image result for azure paas">
            <a:extLst>
              <a:ext uri="{FF2B5EF4-FFF2-40B4-BE49-F238E27FC236}">
                <a16:creationId xmlns:a16="http://schemas.microsoft.com/office/drawing/2014/main" id="{D54423BF-3CEE-4770-BD64-B0AD77A8C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64" y="1812765"/>
            <a:ext cx="6115291" cy="3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3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2139175"/>
          </a:xfrm>
        </p:spPr>
        <p:txBody>
          <a:bodyPr/>
          <a:lstStyle/>
          <a:p>
            <a:r>
              <a:rPr lang="en-US" dirty="0"/>
              <a:t>Why use the cloud to </a:t>
            </a:r>
            <a:br>
              <a:rPr lang="en-US" dirty="0"/>
            </a:br>
            <a:r>
              <a:rPr lang="en-US" dirty="0"/>
              <a:t>build apps?</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1545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819" y="-13532"/>
            <a:ext cx="12227638" cy="6885064"/>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67" y="-6982"/>
            <a:ext cx="2438053" cy="229915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6068" y="487"/>
            <a:ext cx="2438959" cy="2291684"/>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15026" y="-486"/>
            <a:ext cx="2438054" cy="2292657"/>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38908" y="2286162"/>
            <a:ext cx="2438055" cy="2277234"/>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730" y="2293144"/>
            <a:ext cx="2437188" cy="2263755"/>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876970" y="4555926"/>
            <a:ext cx="2438054" cy="2301590"/>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753076" y="4556899"/>
            <a:ext cx="2438057" cy="2300616"/>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38919" y="4563395"/>
            <a:ext cx="2438049" cy="2293145"/>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 y="4556900"/>
            <a:ext cx="2438050" cy="2300615"/>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876966" y="2285186"/>
            <a:ext cx="2438056" cy="2278209"/>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314140" y="2293144"/>
            <a:ext cx="2438930" cy="2270251"/>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752190" y="2278694"/>
            <a:ext cx="2438048" cy="2284702"/>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38907" y="-6982"/>
            <a:ext cx="2437160" cy="229915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752175" y="487"/>
            <a:ext cx="2438960" cy="2291684"/>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314124" y="4563397"/>
            <a:ext cx="2437168" cy="229411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951" y="-13044"/>
            <a:ext cx="12225904" cy="688408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38014" y="488"/>
            <a:ext cx="4351514" cy="2647714"/>
            <a:chOff x="2437494" y="1"/>
            <a:chExt cx="4352131" cy="2648089"/>
          </a:xfrm>
          <a:solidFill>
            <a:schemeClr val="accent4">
              <a:lumMod val="50000"/>
              <a:lumOff val="50000"/>
            </a:schemeClr>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414513"/>
              <a:ext cx="4040304" cy="1433984"/>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Our antiquated systems prevent me from being agile. I can’t innovate with the rules I have to play by.</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314125" y="1992289"/>
            <a:ext cx="3804414" cy="1727834"/>
            <a:chOff x="7314297" y="1931115"/>
            <a:chExt cx="3804953" cy="2090004"/>
          </a:xfrm>
          <a:solidFill>
            <a:schemeClr val="bg1">
              <a:lumMod val="50000"/>
            </a:schemeClr>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552664"/>
              <a:ext cx="3584865" cy="1130913"/>
            </a:xfrm>
            <a:prstGeom prst="rect">
              <a:avLst/>
            </a:prstGeom>
            <a:grp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It took 3 weeks to get a new dev/test environment.</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641171" y="4163607"/>
            <a:ext cx="3672062" cy="2089708"/>
            <a:chOff x="3640822" y="4213595"/>
            <a:chExt cx="3672583" cy="1765857"/>
          </a:xfrm>
          <a:solidFill>
            <a:schemeClr val="accent4">
              <a:lumMod val="50000"/>
              <a:lumOff val="50000"/>
            </a:schemeClr>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845511"/>
              <a:ext cx="3314925" cy="912417"/>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I’m afraid to change my on-premises environments.</a:t>
              </a:r>
            </a:p>
          </p:txBody>
        </p:sp>
      </p:grpSp>
    </p:spTree>
    <p:extLst>
      <p:ext uri="{BB962C8B-B14F-4D97-AF65-F5344CB8AC3E}">
        <p14:creationId xmlns:p14="http://schemas.microsoft.com/office/powerpoint/2010/main" val="5820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F8A9F4-36AA-4013-AC95-4EFB5644E2DD}"/>
              </a:ext>
            </a:extLst>
          </p:cNvPr>
          <p:cNvSpPr/>
          <p:nvPr/>
        </p:nvSpPr>
        <p:spPr>
          <a:xfrm>
            <a:off x="-1" y="0"/>
            <a:ext cx="217826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79039" y="283758"/>
            <a:ext cx="11579159" cy="1325376"/>
          </a:xfrm>
        </p:spPr>
        <p:txBody>
          <a:bodyPr>
            <a:normAutofit/>
          </a:bodyPr>
          <a:lstStyle/>
          <a:p>
            <a:r>
              <a:rPr lang="de-DE" sz="4313" dirty="0" err="1">
                <a:solidFill>
                  <a:schemeClr val="bg1"/>
                </a:solidFill>
              </a:rPr>
              <a:t>Scale</a:t>
            </a:r>
            <a:endParaRPr lang="en-US" sz="4313" dirty="0">
              <a:solidFill>
                <a:schemeClr val="bg1"/>
              </a:solidFill>
            </a:endParaRPr>
          </a:p>
        </p:txBody>
      </p:sp>
      <p:sp>
        <p:nvSpPr>
          <p:cNvPr id="80" name="Text Placeholder 6"/>
          <p:cNvSpPr txBox="1">
            <a:spLocks/>
          </p:cNvSpPr>
          <p:nvPr/>
        </p:nvSpPr>
        <p:spPr bwMode="auto">
          <a:xfrm>
            <a:off x="5908505" y="1688078"/>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82" name="Straight Arrow Connector 81"/>
          <p:cNvCxnSpPr/>
          <p:nvPr/>
        </p:nvCxnSpPr>
        <p:spPr bwMode="auto">
          <a:xfrm rot="16200000" flipV="1">
            <a:off x="2357107" y="1398274"/>
            <a:ext cx="877549" cy="4"/>
          </a:xfrm>
          <a:prstGeom prst="straightConnector1">
            <a:avLst/>
          </a:prstGeom>
          <a:noFill/>
          <a:ln w="76200" cap="flat" cmpd="sng" algn="ctr">
            <a:solidFill>
              <a:srgbClr val="F17719"/>
            </a:solidFill>
            <a:prstDash val="solid"/>
            <a:headEnd type="none" w="med" len="med"/>
            <a:tailEnd type="triangle"/>
          </a:ln>
          <a:effectLst/>
        </p:spPr>
      </p:cxnSp>
      <p:cxnSp>
        <p:nvCxnSpPr>
          <p:cNvPr id="83" name="Straight Arrow Connector 82"/>
          <p:cNvCxnSpPr/>
          <p:nvPr/>
        </p:nvCxnSpPr>
        <p:spPr bwMode="auto">
          <a:xfrm>
            <a:off x="2752303" y="1804550"/>
            <a:ext cx="3090571" cy="916"/>
          </a:xfrm>
          <a:prstGeom prst="straightConnector1">
            <a:avLst/>
          </a:prstGeom>
          <a:noFill/>
          <a:ln w="76200" cap="flat" cmpd="sng" algn="ctr">
            <a:solidFill>
              <a:srgbClr val="F17719"/>
            </a:solidFill>
            <a:prstDash val="solid"/>
            <a:headEnd type="none" w="med" len="med"/>
            <a:tailEnd type="triangle"/>
          </a:ln>
          <a:effectLst/>
        </p:spPr>
      </p:cxnSp>
      <p:sp>
        <p:nvSpPr>
          <p:cNvPr id="84" name="Rectangle 83"/>
          <p:cNvSpPr/>
          <p:nvPr/>
        </p:nvSpPr>
        <p:spPr>
          <a:xfrm rot="16200000">
            <a:off x="2044933" y="1343817"/>
            <a:ext cx="1006803"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85" name="Straight Arrow Connector 84"/>
          <p:cNvCxnSpPr/>
          <p:nvPr/>
        </p:nvCxnSpPr>
        <p:spPr bwMode="auto">
          <a:xfrm flipV="1">
            <a:off x="2763882" y="1486383"/>
            <a:ext cx="998544" cy="64073"/>
          </a:xfrm>
          <a:prstGeom prst="straightConnector1">
            <a:avLst/>
          </a:prstGeom>
          <a:noFill/>
          <a:ln w="76200" cap="flat" cmpd="sng" algn="ctr">
            <a:solidFill>
              <a:srgbClr val="F17719"/>
            </a:solidFill>
            <a:prstDash val="solid"/>
            <a:headEnd type="none" w="med" len="med"/>
            <a:tailEnd type="triangle"/>
          </a:ln>
          <a:effectLst/>
        </p:spPr>
      </p:cxnSp>
      <p:cxnSp>
        <p:nvCxnSpPr>
          <p:cNvPr id="86" name="Straight Arrow Connector 85"/>
          <p:cNvCxnSpPr/>
          <p:nvPr/>
        </p:nvCxnSpPr>
        <p:spPr bwMode="auto">
          <a:xfrm flipV="1">
            <a:off x="4748467" y="1465818"/>
            <a:ext cx="1046184" cy="84637"/>
          </a:xfrm>
          <a:prstGeom prst="straightConnector1">
            <a:avLst/>
          </a:prstGeom>
          <a:noFill/>
          <a:ln w="76200" cap="flat" cmpd="sng" algn="ctr">
            <a:solidFill>
              <a:srgbClr val="F17719"/>
            </a:solidFill>
            <a:prstDash val="solid"/>
            <a:headEnd type="none" w="med" len="med"/>
            <a:tailEnd type="triangle"/>
          </a:ln>
          <a:effectLst/>
        </p:spPr>
      </p:cxnSp>
      <p:cxnSp>
        <p:nvCxnSpPr>
          <p:cNvPr id="87" name="Straight Connector 86"/>
          <p:cNvCxnSpPr/>
          <p:nvPr/>
        </p:nvCxnSpPr>
        <p:spPr bwMode="auto">
          <a:xfrm rot="5400000" flipH="1" flipV="1">
            <a:off x="4331835"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88" name="Rectangle 87"/>
          <p:cNvSpPr/>
          <p:nvPr/>
        </p:nvSpPr>
        <p:spPr>
          <a:xfrm>
            <a:off x="3722552" y="1131960"/>
            <a:ext cx="1094908" cy="577812"/>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endParaRPr lang="en-US" sz="1078" kern="0" dirty="0">
              <a:solidFill>
                <a:srgbClr val="505050">
                  <a:alpha val="99000"/>
                </a:srgbClr>
              </a:solidFill>
              <a:latin typeface="Segoe UI"/>
            </a:endParaRP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Inactivity</a:t>
            </a: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Period </a:t>
            </a:r>
          </a:p>
        </p:txBody>
      </p:sp>
      <p:cxnSp>
        <p:nvCxnSpPr>
          <p:cNvPr id="89" name="Straight Connector 88"/>
          <p:cNvCxnSpPr/>
          <p:nvPr/>
        </p:nvCxnSpPr>
        <p:spPr bwMode="auto">
          <a:xfrm rot="5400000" flipH="1" flipV="1">
            <a:off x="3365293"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79" name="TextBox 78"/>
          <p:cNvSpPr txBox="1"/>
          <p:nvPr/>
        </p:nvSpPr>
        <p:spPr>
          <a:xfrm>
            <a:off x="6448556" y="1272765"/>
            <a:ext cx="2985510"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On and off</a:t>
            </a:r>
          </a:p>
        </p:txBody>
      </p:sp>
      <p:sp>
        <p:nvSpPr>
          <p:cNvPr id="68" name="TextBox 67"/>
          <p:cNvSpPr txBox="1"/>
          <p:nvPr/>
        </p:nvSpPr>
        <p:spPr>
          <a:xfrm>
            <a:off x="6448557" y="4112399"/>
            <a:ext cx="4356424" cy="470675"/>
          </a:xfrm>
          <a:prstGeom prst="rect">
            <a:avLst/>
          </a:prstGeom>
          <a:solidFill>
            <a:schemeClr val="bg1">
              <a:alpha val="75000"/>
            </a:schemeClr>
          </a:solid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Unpredictable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70" name="Text Placeholder 6"/>
          <p:cNvSpPr txBox="1">
            <a:spLocks/>
          </p:cNvSpPr>
          <p:nvPr/>
        </p:nvSpPr>
        <p:spPr bwMode="auto">
          <a:xfrm>
            <a:off x="5908505" y="4531971"/>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71" name="Straight Arrow Connector 70"/>
          <p:cNvCxnSpPr/>
          <p:nvPr/>
        </p:nvCxnSpPr>
        <p:spPr bwMode="auto">
          <a:xfrm flipH="1" flipV="1">
            <a:off x="2795879" y="3782633"/>
            <a:ext cx="4" cy="879680"/>
          </a:xfrm>
          <a:prstGeom prst="straightConnector1">
            <a:avLst/>
          </a:prstGeom>
          <a:noFill/>
          <a:ln w="76200" cap="flat" cmpd="sng" algn="ctr">
            <a:solidFill>
              <a:srgbClr val="002060"/>
            </a:solidFill>
            <a:prstDash val="solid"/>
            <a:headEnd type="none" w="med" len="med"/>
            <a:tailEnd type="triangle"/>
          </a:ln>
          <a:effectLst/>
        </p:spPr>
      </p:cxnSp>
      <p:cxnSp>
        <p:nvCxnSpPr>
          <p:cNvPr id="72" name="Straight Arrow Connector 71"/>
          <p:cNvCxnSpPr/>
          <p:nvPr/>
        </p:nvCxnSpPr>
        <p:spPr bwMode="auto">
          <a:xfrm>
            <a:off x="2773120" y="4629102"/>
            <a:ext cx="3090571" cy="916"/>
          </a:xfrm>
          <a:prstGeom prst="straightConnector1">
            <a:avLst/>
          </a:prstGeom>
          <a:noFill/>
          <a:ln w="76200" cap="flat" cmpd="sng" algn="ctr">
            <a:solidFill>
              <a:srgbClr val="541868"/>
            </a:solidFill>
            <a:prstDash val="solid"/>
            <a:headEnd type="none" w="med" len="med"/>
            <a:tailEnd type="triangle"/>
          </a:ln>
          <a:effectLst/>
        </p:spPr>
      </p:cxnSp>
      <p:sp>
        <p:nvSpPr>
          <p:cNvPr id="73" name="Rectangle 72"/>
          <p:cNvSpPr/>
          <p:nvPr/>
        </p:nvSpPr>
        <p:spPr>
          <a:xfrm rot="16200000">
            <a:off x="2057903" y="4167276"/>
            <a:ext cx="999341"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75" name="Straight Arrow Connector 74"/>
          <p:cNvCxnSpPr>
            <a:stCxn id="77" idx="2"/>
          </p:cNvCxnSpPr>
          <p:nvPr/>
        </p:nvCxnSpPr>
        <p:spPr bwMode="auto">
          <a:xfrm flipV="1">
            <a:off x="4699952" y="4383841"/>
            <a:ext cx="1157180" cy="657"/>
          </a:xfrm>
          <a:prstGeom prst="straightConnector1">
            <a:avLst/>
          </a:prstGeom>
          <a:noFill/>
          <a:ln w="76200" cap="flat" cmpd="sng" algn="ctr">
            <a:solidFill>
              <a:srgbClr val="541868"/>
            </a:solidFill>
            <a:prstDash val="solid"/>
            <a:headEnd type="none" w="med" len="med"/>
            <a:tailEnd type="triangle"/>
          </a:ln>
          <a:effectLst/>
        </p:spPr>
      </p:cxnSp>
      <p:cxnSp>
        <p:nvCxnSpPr>
          <p:cNvPr id="76" name="Straight Connector 75"/>
          <p:cNvCxnSpPr/>
          <p:nvPr/>
        </p:nvCxnSpPr>
        <p:spPr bwMode="auto">
          <a:xfrm>
            <a:off x="2767291" y="4359834"/>
            <a:ext cx="1239816" cy="17975"/>
          </a:xfrm>
          <a:prstGeom prst="line">
            <a:avLst/>
          </a:prstGeom>
          <a:noFill/>
          <a:ln w="76200" cap="flat" cmpd="sng" algn="ctr">
            <a:solidFill>
              <a:srgbClr val="541868"/>
            </a:solidFill>
            <a:prstDash val="solid"/>
            <a:headEnd type="none" w="med" len="med"/>
            <a:tailEnd type="triangle"/>
          </a:ln>
          <a:effectLst/>
        </p:spPr>
      </p:cxnSp>
      <p:sp>
        <p:nvSpPr>
          <p:cNvPr id="77" name="Freeform 76"/>
          <p:cNvSpPr/>
          <p:nvPr/>
        </p:nvSpPr>
        <p:spPr>
          <a:xfrm>
            <a:off x="3859143" y="3901869"/>
            <a:ext cx="840809" cy="48262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76200" cap="flat" cmpd="sng" algn="ctr">
            <a:solidFill>
              <a:srgbClr val="541868"/>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60" name="TextBox 59"/>
          <p:cNvSpPr txBox="1"/>
          <p:nvPr/>
        </p:nvSpPr>
        <p:spPr>
          <a:xfrm>
            <a:off x="6448557" y="2692581"/>
            <a:ext cx="3057304"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Growing fast</a:t>
            </a:r>
          </a:p>
        </p:txBody>
      </p:sp>
      <p:sp>
        <p:nvSpPr>
          <p:cNvPr id="62" name="Text Placeholder 6"/>
          <p:cNvSpPr txBox="1">
            <a:spLocks/>
          </p:cNvSpPr>
          <p:nvPr/>
        </p:nvSpPr>
        <p:spPr bwMode="auto">
          <a:xfrm>
            <a:off x="5908505" y="3132686"/>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64" name="Straight Arrow Connector 63"/>
          <p:cNvCxnSpPr/>
          <p:nvPr/>
        </p:nvCxnSpPr>
        <p:spPr bwMode="auto">
          <a:xfrm flipH="1" flipV="1">
            <a:off x="2792474" y="2345866"/>
            <a:ext cx="3409" cy="912098"/>
          </a:xfrm>
          <a:prstGeom prst="straightConnector1">
            <a:avLst/>
          </a:prstGeom>
          <a:noFill/>
          <a:ln w="76200" cap="flat" cmpd="sng" algn="ctr">
            <a:solidFill>
              <a:schemeClr val="accent3"/>
            </a:solidFill>
            <a:prstDash val="solid"/>
            <a:headEnd type="none" w="med" len="med"/>
            <a:tailEnd type="triangle"/>
          </a:ln>
          <a:effectLst/>
        </p:spPr>
      </p:cxnSp>
      <p:cxnSp>
        <p:nvCxnSpPr>
          <p:cNvPr id="65" name="Straight Arrow Connector 64"/>
          <p:cNvCxnSpPr/>
          <p:nvPr/>
        </p:nvCxnSpPr>
        <p:spPr bwMode="auto">
          <a:xfrm>
            <a:off x="2767291" y="3244550"/>
            <a:ext cx="3090571" cy="916"/>
          </a:xfrm>
          <a:prstGeom prst="straightConnector1">
            <a:avLst/>
          </a:prstGeom>
          <a:noFill/>
          <a:ln w="76200" cap="flat" cmpd="sng" algn="ctr">
            <a:solidFill>
              <a:schemeClr val="accent3"/>
            </a:solidFill>
            <a:prstDash val="solid"/>
            <a:headEnd type="none" w="med" len="med"/>
            <a:tailEnd type="triangle"/>
          </a:ln>
          <a:effectLst/>
        </p:spPr>
      </p:cxnSp>
      <p:sp>
        <p:nvSpPr>
          <p:cNvPr id="66" name="Rectangle 65"/>
          <p:cNvSpPr/>
          <p:nvPr/>
        </p:nvSpPr>
        <p:spPr>
          <a:xfrm rot="16200000">
            <a:off x="2050907" y="2780897"/>
            <a:ext cx="994856"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67" name="Freeform 66"/>
          <p:cNvSpPr/>
          <p:nvPr/>
        </p:nvSpPr>
        <p:spPr>
          <a:xfrm>
            <a:off x="2758157" y="2398314"/>
            <a:ext cx="3024615" cy="84360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76200" cap="flat" cmpd="sng" algn="ctr">
            <a:solidFill>
              <a:schemeClr val="accent3"/>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52" name="TextBox 51"/>
          <p:cNvSpPr txBox="1"/>
          <p:nvPr/>
        </p:nvSpPr>
        <p:spPr>
          <a:xfrm>
            <a:off x="6448557" y="5532213"/>
            <a:ext cx="3863822"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54" name="Text Placeholder 6"/>
          <p:cNvSpPr txBox="1">
            <a:spLocks/>
          </p:cNvSpPr>
          <p:nvPr/>
        </p:nvSpPr>
        <p:spPr bwMode="auto">
          <a:xfrm>
            <a:off x="5908505" y="6024074"/>
            <a:ext cx="1119878" cy="175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55" name="Straight Arrow Connector 54"/>
          <p:cNvCxnSpPr/>
          <p:nvPr/>
        </p:nvCxnSpPr>
        <p:spPr bwMode="auto">
          <a:xfrm flipV="1">
            <a:off x="2795882" y="5256697"/>
            <a:ext cx="0" cy="879681"/>
          </a:xfrm>
          <a:prstGeom prst="straightConnector1">
            <a:avLst/>
          </a:prstGeom>
          <a:noFill/>
          <a:ln w="76200" cap="flat" cmpd="sng" algn="ctr">
            <a:solidFill>
              <a:srgbClr val="C00000"/>
            </a:solidFill>
            <a:prstDash val="solid"/>
            <a:headEnd type="none" w="med" len="med"/>
            <a:tailEnd type="triangle"/>
          </a:ln>
          <a:effectLst/>
        </p:spPr>
      </p:cxnSp>
      <p:cxnSp>
        <p:nvCxnSpPr>
          <p:cNvPr id="56" name="Straight Arrow Connector 55"/>
          <p:cNvCxnSpPr/>
          <p:nvPr/>
        </p:nvCxnSpPr>
        <p:spPr bwMode="auto">
          <a:xfrm>
            <a:off x="2772814" y="6101447"/>
            <a:ext cx="3090571" cy="916"/>
          </a:xfrm>
          <a:prstGeom prst="straightConnector1">
            <a:avLst/>
          </a:prstGeom>
          <a:noFill/>
          <a:ln w="76200" cap="flat" cmpd="sng" algn="ctr">
            <a:solidFill>
              <a:srgbClr val="D52D1A"/>
            </a:solidFill>
            <a:prstDash val="solid"/>
            <a:headEnd type="none" w="med" len="med"/>
            <a:tailEnd type="triangle"/>
          </a:ln>
          <a:effectLst/>
        </p:spPr>
      </p:cxnSp>
      <p:sp>
        <p:nvSpPr>
          <p:cNvPr id="57" name="Rectangle 56"/>
          <p:cNvSpPr/>
          <p:nvPr/>
        </p:nvSpPr>
        <p:spPr>
          <a:xfrm rot="16200000">
            <a:off x="2070077" y="5433875"/>
            <a:ext cx="1004258"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58" name="Freeform 57"/>
          <p:cNvSpPr/>
          <p:nvPr/>
        </p:nvSpPr>
        <p:spPr>
          <a:xfrm>
            <a:off x="2785702" y="5311932"/>
            <a:ext cx="2861843" cy="5714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76200" cap="flat" cmpd="sng" algn="ctr">
            <a:solidFill>
              <a:srgbClr val="D52D1A"/>
            </a:solidFill>
            <a:prstDash val="solid"/>
            <a:headEnd type="none" w="med" len="med"/>
            <a:tailEnd type="triangle"/>
          </a:ln>
          <a:effectLst/>
        </p:spPr>
        <p:txBody>
          <a:bodyPr rtlCol="0" anchor="ctr"/>
          <a:lstStyle/>
          <a:p>
            <a:pPr algn="ctr" defTabSz="1194895">
              <a:defRPr/>
            </a:pPr>
            <a:endParaRPr lang="en-US" sz="2353" kern="0" dirty="0">
              <a:solidFill>
                <a:srgbClr val="505050"/>
              </a:solidFill>
              <a:latin typeface="Segoe UI"/>
            </a:endParaRPr>
          </a:p>
        </p:txBody>
      </p:sp>
      <p:cxnSp>
        <p:nvCxnSpPr>
          <p:cNvPr id="59" name="Straight Connector 58"/>
          <p:cNvCxnSpPr/>
          <p:nvPr/>
        </p:nvCxnSpPr>
        <p:spPr bwMode="auto">
          <a:xfrm>
            <a:off x="2811318" y="5679174"/>
            <a:ext cx="2904443" cy="24361"/>
          </a:xfrm>
          <a:prstGeom prst="line">
            <a:avLst/>
          </a:prstGeom>
          <a:noFill/>
          <a:ln w="19050" cap="flat" cmpd="sng" algn="ctr">
            <a:solidFill>
              <a:srgbClr val="505050"/>
            </a:solidFill>
            <a:prstDash val="sysDot"/>
            <a:headEnd type="none" w="med" len="med"/>
            <a:tailEnd type="none" w="med" len="med"/>
          </a:ln>
          <a:effectLst/>
        </p:spPr>
      </p:cxnSp>
    </p:spTree>
    <p:extLst>
      <p:ext uri="{BB962C8B-B14F-4D97-AF65-F5344CB8AC3E}">
        <p14:creationId xmlns:p14="http://schemas.microsoft.com/office/powerpoint/2010/main" val="382776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loud-02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614" y="2928226"/>
            <a:ext cx="5491317" cy="1177137"/>
          </a:xfrm>
          <a:prstGeom prst="rect">
            <a:avLst/>
          </a:prstGeom>
        </p:spPr>
      </p:pic>
      <p:pic>
        <p:nvPicPr>
          <p:cNvPr id="11" name="Picture 10" descr="Cloud-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84" y="2928226"/>
            <a:ext cx="3156239" cy="981471"/>
          </a:xfrm>
          <a:prstGeom prst="rect">
            <a:avLst/>
          </a:prstGeom>
        </p:spPr>
      </p:pic>
      <p:sp>
        <p:nvSpPr>
          <p:cNvPr id="42" name="Freeform 41"/>
          <p:cNvSpPr/>
          <p:nvPr/>
        </p:nvSpPr>
        <p:spPr bwMode="auto">
          <a:xfrm>
            <a:off x="515349" y="3157212"/>
            <a:ext cx="3149192" cy="854275"/>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dirty="0">
              <a:solidFill>
                <a:srgbClr val="FFFFFF"/>
              </a:solidFill>
              <a:latin typeface="Segoe UI"/>
            </a:endParaRPr>
          </a:p>
        </p:txBody>
      </p:sp>
      <p:sp>
        <p:nvSpPr>
          <p:cNvPr id="3" name="Title 2"/>
          <p:cNvSpPr>
            <a:spLocks noGrp="1"/>
          </p:cNvSpPr>
          <p:nvPr>
            <p:ph type="title"/>
          </p:nvPr>
        </p:nvSpPr>
        <p:spPr>
          <a:xfrm>
            <a:off x="347597" y="-6443"/>
            <a:ext cx="10515600" cy="1325563"/>
          </a:xfrm>
        </p:spPr>
        <p:txBody>
          <a:bodyPr/>
          <a:lstStyle/>
          <a:p>
            <a:r>
              <a:rPr lang="de-DE" sz="4312" dirty="0">
                <a:solidFill>
                  <a:schemeClr val="bg1"/>
                </a:solidFill>
              </a:rPr>
              <a:t>Economics</a:t>
            </a:r>
            <a:endParaRPr lang="en-US" dirty="0">
              <a:solidFill>
                <a:schemeClr val="bg1"/>
              </a:solidFill>
            </a:endParaRPr>
          </a:p>
        </p:txBody>
      </p:sp>
      <p:sp>
        <p:nvSpPr>
          <p:cNvPr id="39" name="Rectangle 38"/>
          <p:cNvSpPr/>
          <p:nvPr/>
        </p:nvSpPr>
        <p:spPr bwMode="auto">
          <a:xfrm>
            <a:off x="328373" y="5049969"/>
            <a:ext cx="10955438" cy="4382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301" tIns="140240" rIns="175301" bIns="140240" numCol="1" spcCol="0" rtlCol="0" fromWordArt="0" anchor="ctr" anchorCtr="0" forceAA="0" compatLnSpc="1">
            <a:prstTxWarp prst="textNoShape">
              <a:avLst/>
            </a:prstTxWarp>
            <a:noAutofit/>
          </a:bodyPr>
          <a:lstStyle/>
          <a:p>
            <a:pPr defTabSz="896295">
              <a:lnSpc>
                <a:spcPct val="90000"/>
              </a:lnSpc>
              <a:spcBef>
                <a:spcPct val="20000"/>
              </a:spcBef>
              <a:buSzPct val="90000"/>
              <a:defRPr/>
            </a:pPr>
            <a:r>
              <a:rPr lang="en-US" sz="2745" b="1" kern="0" dirty="0">
                <a:solidFill>
                  <a:srgbClr val="0070C0"/>
                </a:solidFill>
                <a:latin typeface="Segoe UI Light"/>
              </a:rPr>
              <a:t>Your </a:t>
            </a:r>
            <a:r>
              <a:rPr lang="en-US" sz="2745" kern="0" dirty="0">
                <a:gradFill>
                  <a:gsLst>
                    <a:gs pos="1250">
                      <a:srgbClr val="505050"/>
                    </a:gs>
                    <a:gs pos="100000">
                      <a:srgbClr val="505050"/>
                    </a:gs>
                  </a:gsLst>
                  <a:lin ang="5400000" scaled="0"/>
                </a:gradFill>
                <a:latin typeface="Segoe UI Light"/>
              </a:rPr>
              <a:t>application portfolio—what does it look like?</a:t>
            </a:r>
          </a:p>
        </p:txBody>
      </p:sp>
      <p:cxnSp>
        <p:nvCxnSpPr>
          <p:cNvPr id="46" name="Straight Arrow Connector 45"/>
          <p:cNvCxnSpPr/>
          <p:nvPr/>
        </p:nvCxnSpPr>
        <p:spPr bwMode="auto">
          <a:xfrm flipV="1">
            <a:off x="488594"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47" name="Straight Arrow Connector 46"/>
          <p:cNvCxnSpPr/>
          <p:nvPr/>
        </p:nvCxnSpPr>
        <p:spPr bwMode="auto">
          <a:xfrm>
            <a:off x="465016" y="4321643"/>
            <a:ext cx="3647878" cy="0"/>
          </a:xfrm>
          <a:prstGeom prst="straightConnector1">
            <a:avLst/>
          </a:prstGeom>
          <a:noFill/>
          <a:ln w="25400" cap="flat" cmpd="sng" algn="ctr">
            <a:solidFill>
              <a:srgbClr val="505050"/>
            </a:solidFill>
            <a:prstDash val="solid"/>
            <a:headEnd type="none" w="med" len="med"/>
            <a:tailEnd type="triangle"/>
          </a:ln>
          <a:effectLst/>
        </p:spPr>
      </p:cxnSp>
      <p:sp>
        <p:nvSpPr>
          <p:cNvPr id="48" name="TextBox 47"/>
          <p:cNvSpPr txBox="1"/>
          <p:nvPr/>
        </p:nvSpPr>
        <p:spPr>
          <a:xfrm>
            <a:off x="742373" y="4310631"/>
            <a:ext cx="317706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S     M      T      W      T       F       S</a:t>
            </a:r>
          </a:p>
        </p:txBody>
      </p:sp>
      <p:cxnSp>
        <p:nvCxnSpPr>
          <p:cNvPr id="43" name="Straight Arrow Connector 42"/>
          <p:cNvCxnSpPr/>
          <p:nvPr/>
        </p:nvCxnSpPr>
        <p:spPr>
          <a:xfrm>
            <a:off x="521366" y="2876627"/>
            <a:ext cx="3616032" cy="0"/>
          </a:xfrm>
          <a:prstGeom prst="straightConnector1">
            <a:avLst/>
          </a:prstGeom>
          <a:noFill/>
          <a:ln w="25400" cap="flat" cmpd="sng" algn="ctr">
            <a:solidFill>
              <a:srgbClr val="505050"/>
            </a:solidFill>
            <a:prstDash val="solid"/>
            <a:headEnd type="none" w="med" len="med"/>
            <a:tailEnd type="triangle"/>
          </a:ln>
          <a:effectLst/>
        </p:spPr>
      </p:cxnSp>
      <p:sp>
        <p:nvSpPr>
          <p:cNvPr id="44" name="Text Placeholder 6"/>
          <p:cNvSpPr txBox="1">
            <a:spLocks/>
          </p:cNvSpPr>
          <p:nvPr/>
        </p:nvSpPr>
        <p:spPr bwMode="auto">
          <a:xfrm>
            <a:off x="2290690"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49" name="TextBox 48"/>
          <p:cNvSpPr txBox="1"/>
          <p:nvPr/>
        </p:nvSpPr>
        <p:spPr>
          <a:xfrm>
            <a:off x="3626148" y="3141619"/>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20-30%</a:t>
            </a:r>
          </a:p>
        </p:txBody>
      </p:sp>
      <p:cxnSp>
        <p:nvCxnSpPr>
          <p:cNvPr id="51" name="Straight Arrow Connector 50"/>
          <p:cNvCxnSpPr/>
          <p:nvPr/>
        </p:nvCxnSpPr>
        <p:spPr bwMode="auto">
          <a:xfrm flipV="1">
            <a:off x="5061459"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52" name="Straight Arrow Connector 51"/>
          <p:cNvCxnSpPr/>
          <p:nvPr/>
        </p:nvCxnSpPr>
        <p:spPr bwMode="auto">
          <a:xfrm>
            <a:off x="5061973" y="4329675"/>
            <a:ext cx="5988131" cy="0"/>
          </a:xfrm>
          <a:prstGeom prst="straightConnector1">
            <a:avLst/>
          </a:prstGeom>
          <a:noFill/>
          <a:ln w="25400" cap="flat" cmpd="sng" algn="ctr">
            <a:solidFill>
              <a:srgbClr val="505050"/>
            </a:solidFill>
            <a:prstDash val="solid"/>
            <a:headEnd type="none" w="med" len="med"/>
            <a:tailEnd type="triangle"/>
          </a:ln>
          <a:effectLst/>
        </p:spPr>
      </p:cxnSp>
      <p:sp>
        <p:nvSpPr>
          <p:cNvPr id="53" name="TextBox 52"/>
          <p:cNvSpPr txBox="1"/>
          <p:nvPr/>
        </p:nvSpPr>
        <p:spPr>
          <a:xfrm>
            <a:off x="5315238" y="4310631"/>
            <a:ext cx="588607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J       F       M       A       M       J       </a:t>
            </a:r>
            <a:r>
              <a:rPr lang="en-US" sz="1534" kern="0" dirty="0" err="1">
                <a:solidFill>
                  <a:srgbClr val="000000"/>
                </a:solidFill>
                <a:latin typeface="Segoe UI"/>
                <a:ea typeface="Segoe UI" pitchFamily="34" charset="0"/>
                <a:cs typeface="Segoe UI" pitchFamily="34" charset="0"/>
              </a:rPr>
              <a:t>J</a:t>
            </a:r>
            <a:r>
              <a:rPr lang="en-US" sz="1534" kern="0" dirty="0">
                <a:solidFill>
                  <a:srgbClr val="000000"/>
                </a:solidFill>
                <a:latin typeface="Segoe UI"/>
                <a:ea typeface="Segoe UI" pitchFamily="34" charset="0"/>
                <a:cs typeface="Segoe UI" pitchFamily="34" charset="0"/>
              </a:rPr>
              <a:t>       A       S       O      N       D</a:t>
            </a:r>
          </a:p>
        </p:txBody>
      </p:sp>
      <p:cxnSp>
        <p:nvCxnSpPr>
          <p:cNvPr id="54" name="Straight Arrow Connector 53"/>
          <p:cNvCxnSpPr/>
          <p:nvPr/>
        </p:nvCxnSpPr>
        <p:spPr>
          <a:xfrm>
            <a:off x="5094231" y="2876627"/>
            <a:ext cx="5834769" cy="0"/>
          </a:xfrm>
          <a:prstGeom prst="straightConnector1">
            <a:avLst/>
          </a:prstGeom>
          <a:noFill/>
          <a:ln w="25400" cap="flat" cmpd="sng" algn="ctr">
            <a:solidFill>
              <a:srgbClr val="505050"/>
            </a:solidFill>
            <a:prstDash val="solid"/>
            <a:headEnd type="none" w="med" len="med"/>
            <a:tailEnd type="triangle"/>
          </a:ln>
          <a:effectLst/>
        </p:spPr>
      </p:cxnSp>
      <p:sp>
        <p:nvSpPr>
          <p:cNvPr id="55" name="Text Placeholder 6"/>
          <p:cNvSpPr txBox="1">
            <a:spLocks/>
          </p:cNvSpPr>
          <p:nvPr/>
        </p:nvSpPr>
        <p:spPr bwMode="auto">
          <a:xfrm>
            <a:off x="9449436"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56" name="Freeform 55"/>
          <p:cNvSpPr/>
          <p:nvPr/>
        </p:nvSpPr>
        <p:spPr bwMode="auto">
          <a:xfrm>
            <a:off x="5146346" y="3041273"/>
            <a:ext cx="5851269" cy="1173640"/>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 name="connsiteX0" fmla="*/ 0 w 6001987"/>
              <a:gd name="connsiteY0" fmla="*/ 1164670 h 1224382"/>
              <a:gd name="connsiteX1" fmla="*/ 201880 w 6001987"/>
              <a:gd name="connsiteY1" fmla="*/ 939039 h 1224382"/>
              <a:gd name="connsiteX2" fmla="*/ 391886 w 6001987"/>
              <a:gd name="connsiteY2" fmla="*/ 1105294 h 1224382"/>
              <a:gd name="connsiteX3" fmla="*/ 641267 w 6001987"/>
              <a:gd name="connsiteY3" fmla="*/ 1010291 h 1224382"/>
              <a:gd name="connsiteX4" fmla="*/ 890649 w 6001987"/>
              <a:gd name="connsiteY4" fmla="*/ 1164670 h 1224382"/>
              <a:gd name="connsiteX5" fmla="*/ 1175657 w 6001987"/>
              <a:gd name="connsiteY5" fmla="*/ 962790 h 1224382"/>
              <a:gd name="connsiteX6" fmla="*/ 1413163 w 6001987"/>
              <a:gd name="connsiteY6" fmla="*/ 1117169 h 1224382"/>
              <a:gd name="connsiteX7" fmla="*/ 1721922 w 6001987"/>
              <a:gd name="connsiteY7" fmla="*/ 962790 h 1224382"/>
              <a:gd name="connsiteX8" fmla="*/ 1983179 w 6001987"/>
              <a:gd name="connsiteY8" fmla="*/ 1129044 h 1224382"/>
              <a:gd name="connsiteX9" fmla="*/ 2280062 w 6001987"/>
              <a:gd name="connsiteY9" fmla="*/ 950915 h 1224382"/>
              <a:gd name="connsiteX10" fmla="*/ 2541319 w 6001987"/>
              <a:gd name="connsiteY10" fmla="*/ 1164670 h 1224382"/>
              <a:gd name="connsiteX11" fmla="*/ 2826327 w 6001987"/>
              <a:gd name="connsiteY11" fmla="*/ 1045917 h 1224382"/>
              <a:gd name="connsiteX12" fmla="*/ 3016332 w 6001987"/>
              <a:gd name="connsiteY12" fmla="*/ 1224047 h 1224382"/>
              <a:gd name="connsiteX13" fmla="*/ 3265714 w 6001987"/>
              <a:gd name="connsiteY13" fmla="*/ 1093418 h 1224382"/>
              <a:gd name="connsiteX14" fmla="*/ 3491345 w 6001987"/>
              <a:gd name="connsiteY14" fmla="*/ 1200296 h 1224382"/>
              <a:gd name="connsiteX15" fmla="*/ 3728852 w 6001987"/>
              <a:gd name="connsiteY15" fmla="*/ 1010291 h 1224382"/>
              <a:gd name="connsiteX16" fmla="*/ 4001984 w 6001987"/>
              <a:gd name="connsiteY16" fmla="*/ 1140920 h 1224382"/>
              <a:gd name="connsiteX17" fmla="*/ 4275117 w 6001987"/>
              <a:gd name="connsiteY17" fmla="*/ 891538 h 1224382"/>
              <a:gd name="connsiteX18" fmla="*/ 4476997 w 6001987"/>
              <a:gd name="connsiteY18" fmla="*/ 1045917 h 1224382"/>
              <a:gd name="connsiteX19" fmla="*/ 4738254 w 6001987"/>
              <a:gd name="connsiteY19" fmla="*/ 808411 h 1224382"/>
              <a:gd name="connsiteX20" fmla="*/ 4999511 w 6001987"/>
              <a:gd name="connsiteY20" fmla="*/ 1010291 h 1224382"/>
              <a:gd name="connsiteX21" fmla="*/ 5284519 w 6001987"/>
              <a:gd name="connsiteY21" fmla="*/ 760909 h 1224382"/>
              <a:gd name="connsiteX22" fmla="*/ 5415148 w 6001987"/>
              <a:gd name="connsiteY22" fmla="*/ 820286 h 1224382"/>
              <a:gd name="connsiteX23" fmla="*/ 5783283 w 6001987"/>
              <a:gd name="connsiteY23" fmla="*/ 889 h 1224382"/>
              <a:gd name="connsiteX24" fmla="*/ 5961413 w 6001987"/>
              <a:gd name="connsiteY24" fmla="*/ 998416 h 1224382"/>
              <a:gd name="connsiteX25" fmla="*/ 6001987 w 6001987"/>
              <a:gd name="connsiteY25" fmla="*/ 1127560 h 1224382"/>
              <a:gd name="connsiteX0" fmla="*/ 0 w 6216733"/>
              <a:gd name="connsiteY0" fmla="*/ 1164670 h 1229820"/>
              <a:gd name="connsiteX1" fmla="*/ 201880 w 6216733"/>
              <a:gd name="connsiteY1" fmla="*/ 939039 h 1229820"/>
              <a:gd name="connsiteX2" fmla="*/ 391886 w 6216733"/>
              <a:gd name="connsiteY2" fmla="*/ 1105294 h 1229820"/>
              <a:gd name="connsiteX3" fmla="*/ 641267 w 6216733"/>
              <a:gd name="connsiteY3" fmla="*/ 1010291 h 1229820"/>
              <a:gd name="connsiteX4" fmla="*/ 890649 w 6216733"/>
              <a:gd name="connsiteY4" fmla="*/ 1164670 h 1229820"/>
              <a:gd name="connsiteX5" fmla="*/ 1175657 w 6216733"/>
              <a:gd name="connsiteY5" fmla="*/ 962790 h 1229820"/>
              <a:gd name="connsiteX6" fmla="*/ 1413163 w 6216733"/>
              <a:gd name="connsiteY6" fmla="*/ 1117169 h 1229820"/>
              <a:gd name="connsiteX7" fmla="*/ 1721922 w 6216733"/>
              <a:gd name="connsiteY7" fmla="*/ 962790 h 1229820"/>
              <a:gd name="connsiteX8" fmla="*/ 1983179 w 6216733"/>
              <a:gd name="connsiteY8" fmla="*/ 1129044 h 1229820"/>
              <a:gd name="connsiteX9" fmla="*/ 2280062 w 6216733"/>
              <a:gd name="connsiteY9" fmla="*/ 950915 h 1229820"/>
              <a:gd name="connsiteX10" fmla="*/ 2541319 w 6216733"/>
              <a:gd name="connsiteY10" fmla="*/ 1164670 h 1229820"/>
              <a:gd name="connsiteX11" fmla="*/ 2826327 w 6216733"/>
              <a:gd name="connsiteY11" fmla="*/ 1045917 h 1229820"/>
              <a:gd name="connsiteX12" fmla="*/ 3016332 w 6216733"/>
              <a:gd name="connsiteY12" fmla="*/ 1224047 h 1229820"/>
              <a:gd name="connsiteX13" fmla="*/ 3265714 w 6216733"/>
              <a:gd name="connsiteY13" fmla="*/ 1093418 h 1229820"/>
              <a:gd name="connsiteX14" fmla="*/ 3491345 w 6216733"/>
              <a:gd name="connsiteY14" fmla="*/ 1200296 h 1229820"/>
              <a:gd name="connsiteX15" fmla="*/ 3728852 w 6216733"/>
              <a:gd name="connsiteY15" fmla="*/ 1010291 h 1229820"/>
              <a:gd name="connsiteX16" fmla="*/ 4001984 w 6216733"/>
              <a:gd name="connsiteY16" fmla="*/ 1140920 h 1229820"/>
              <a:gd name="connsiteX17" fmla="*/ 4275117 w 6216733"/>
              <a:gd name="connsiteY17" fmla="*/ 891538 h 1229820"/>
              <a:gd name="connsiteX18" fmla="*/ 4476997 w 6216733"/>
              <a:gd name="connsiteY18" fmla="*/ 1045917 h 1229820"/>
              <a:gd name="connsiteX19" fmla="*/ 4738254 w 6216733"/>
              <a:gd name="connsiteY19" fmla="*/ 808411 h 1229820"/>
              <a:gd name="connsiteX20" fmla="*/ 4999511 w 6216733"/>
              <a:gd name="connsiteY20" fmla="*/ 1010291 h 1229820"/>
              <a:gd name="connsiteX21" fmla="*/ 5284519 w 6216733"/>
              <a:gd name="connsiteY21" fmla="*/ 760909 h 1229820"/>
              <a:gd name="connsiteX22" fmla="*/ 5415148 w 6216733"/>
              <a:gd name="connsiteY22" fmla="*/ 820286 h 1229820"/>
              <a:gd name="connsiteX23" fmla="*/ 5783283 w 6216733"/>
              <a:gd name="connsiteY23" fmla="*/ 889 h 1229820"/>
              <a:gd name="connsiteX24" fmla="*/ 5961413 w 6216733"/>
              <a:gd name="connsiteY24" fmla="*/ 998416 h 1229820"/>
              <a:gd name="connsiteX25" fmla="*/ 6216733 w 6216733"/>
              <a:gd name="connsiteY25" fmla="*/ 1229820 h 1229820"/>
              <a:gd name="connsiteX0" fmla="*/ 0 w 6068456"/>
              <a:gd name="connsiteY0" fmla="*/ 1164670 h 1224382"/>
              <a:gd name="connsiteX1" fmla="*/ 201880 w 6068456"/>
              <a:gd name="connsiteY1" fmla="*/ 939039 h 1224382"/>
              <a:gd name="connsiteX2" fmla="*/ 391886 w 6068456"/>
              <a:gd name="connsiteY2" fmla="*/ 1105294 h 1224382"/>
              <a:gd name="connsiteX3" fmla="*/ 641267 w 6068456"/>
              <a:gd name="connsiteY3" fmla="*/ 1010291 h 1224382"/>
              <a:gd name="connsiteX4" fmla="*/ 890649 w 6068456"/>
              <a:gd name="connsiteY4" fmla="*/ 1164670 h 1224382"/>
              <a:gd name="connsiteX5" fmla="*/ 1175657 w 6068456"/>
              <a:gd name="connsiteY5" fmla="*/ 962790 h 1224382"/>
              <a:gd name="connsiteX6" fmla="*/ 1413163 w 6068456"/>
              <a:gd name="connsiteY6" fmla="*/ 1117169 h 1224382"/>
              <a:gd name="connsiteX7" fmla="*/ 1721922 w 6068456"/>
              <a:gd name="connsiteY7" fmla="*/ 962790 h 1224382"/>
              <a:gd name="connsiteX8" fmla="*/ 1983179 w 6068456"/>
              <a:gd name="connsiteY8" fmla="*/ 1129044 h 1224382"/>
              <a:gd name="connsiteX9" fmla="*/ 2280062 w 6068456"/>
              <a:gd name="connsiteY9" fmla="*/ 950915 h 1224382"/>
              <a:gd name="connsiteX10" fmla="*/ 2541319 w 6068456"/>
              <a:gd name="connsiteY10" fmla="*/ 1164670 h 1224382"/>
              <a:gd name="connsiteX11" fmla="*/ 2826327 w 6068456"/>
              <a:gd name="connsiteY11" fmla="*/ 1045917 h 1224382"/>
              <a:gd name="connsiteX12" fmla="*/ 3016332 w 6068456"/>
              <a:gd name="connsiteY12" fmla="*/ 1224047 h 1224382"/>
              <a:gd name="connsiteX13" fmla="*/ 3265714 w 6068456"/>
              <a:gd name="connsiteY13" fmla="*/ 1093418 h 1224382"/>
              <a:gd name="connsiteX14" fmla="*/ 3491345 w 6068456"/>
              <a:gd name="connsiteY14" fmla="*/ 1200296 h 1224382"/>
              <a:gd name="connsiteX15" fmla="*/ 3728852 w 6068456"/>
              <a:gd name="connsiteY15" fmla="*/ 1010291 h 1224382"/>
              <a:gd name="connsiteX16" fmla="*/ 4001984 w 6068456"/>
              <a:gd name="connsiteY16" fmla="*/ 1140920 h 1224382"/>
              <a:gd name="connsiteX17" fmla="*/ 4275117 w 6068456"/>
              <a:gd name="connsiteY17" fmla="*/ 891538 h 1224382"/>
              <a:gd name="connsiteX18" fmla="*/ 4476997 w 6068456"/>
              <a:gd name="connsiteY18" fmla="*/ 1045917 h 1224382"/>
              <a:gd name="connsiteX19" fmla="*/ 4738254 w 6068456"/>
              <a:gd name="connsiteY19" fmla="*/ 808411 h 1224382"/>
              <a:gd name="connsiteX20" fmla="*/ 4999511 w 6068456"/>
              <a:gd name="connsiteY20" fmla="*/ 1010291 h 1224382"/>
              <a:gd name="connsiteX21" fmla="*/ 5284519 w 6068456"/>
              <a:gd name="connsiteY21" fmla="*/ 760909 h 1224382"/>
              <a:gd name="connsiteX22" fmla="*/ 5415148 w 6068456"/>
              <a:gd name="connsiteY22" fmla="*/ 820286 h 1224382"/>
              <a:gd name="connsiteX23" fmla="*/ 5783283 w 6068456"/>
              <a:gd name="connsiteY23" fmla="*/ 889 h 1224382"/>
              <a:gd name="connsiteX24" fmla="*/ 5961413 w 6068456"/>
              <a:gd name="connsiteY24" fmla="*/ 998416 h 1224382"/>
              <a:gd name="connsiteX25" fmla="*/ 6068456 w 6068456"/>
              <a:gd name="connsiteY25" fmla="*/ 1127559 h 1224382"/>
              <a:gd name="connsiteX0" fmla="*/ 0 w 6094022"/>
              <a:gd name="connsiteY0" fmla="*/ 1164670 h 1224382"/>
              <a:gd name="connsiteX1" fmla="*/ 201880 w 6094022"/>
              <a:gd name="connsiteY1" fmla="*/ 939039 h 1224382"/>
              <a:gd name="connsiteX2" fmla="*/ 391886 w 6094022"/>
              <a:gd name="connsiteY2" fmla="*/ 1105294 h 1224382"/>
              <a:gd name="connsiteX3" fmla="*/ 641267 w 6094022"/>
              <a:gd name="connsiteY3" fmla="*/ 1010291 h 1224382"/>
              <a:gd name="connsiteX4" fmla="*/ 890649 w 6094022"/>
              <a:gd name="connsiteY4" fmla="*/ 1164670 h 1224382"/>
              <a:gd name="connsiteX5" fmla="*/ 1175657 w 6094022"/>
              <a:gd name="connsiteY5" fmla="*/ 962790 h 1224382"/>
              <a:gd name="connsiteX6" fmla="*/ 1413163 w 6094022"/>
              <a:gd name="connsiteY6" fmla="*/ 1117169 h 1224382"/>
              <a:gd name="connsiteX7" fmla="*/ 1721922 w 6094022"/>
              <a:gd name="connsiteY7" fmla="*/ 962790 h 1224382"/>
              <a:gd name="connsiteX8" fmla="*/ 1983179 w 6094022"/>
              <a:gd name="connsiteY8" fmla="*/ 1129044 h 1224382"/>
              <a:gd name="connsiteX9" fmla="*/ 2280062 w 6094022"/>
              <a:gd name="connsiteY9" fmla="*/ 950915 h 1224382"/>
              <a:gd name="connsiteX10" fmla="*/ 2541319 w 6094022"/>
              <a:gd name="connsiteY10" fmla="*/ 1164670 h 1224382"/>
              <a:gd name="connsiteX11" fmla="*/ 2826327 w 6094022"/>
              <a:gd name="connsiteY11" fmla="*/ 1045917 h 1224382"/>
              <a:gd name="connsiteX12" fmla="*/ 3016332 w 6094022"/>
              <a:gd name="connsiteY12" fmla="*/ 1224047 h 1224382"/>
              <a:gd name="connsiteX13" fmla="*/ 3265714 w 6094022"/>
              <a:gd name="connsiteY13" fmla="*/ 1093418 h 1224382"/>
              <a:gd name="connsiteX14" fmla="*/ 3491345 w 6094022"/>
              <a:gd name="connsiteY14" fmla="*/ 1200296 h 1224382"/>
              <a:gd name="connsiteX15" fmla="*/ 3728852 w 6094022"/>
              <a:gd name="connsiteY15" fmla="*/ 1010291 h 1224382"/>
              <a:gd name="connsiteX16" fmla="*/ 4001984 w 6094022"/>
              <a:gd name="connsiteY16" fmla="*/ 1140920 h 1224382"/>
              <a:gd name="connsiteX17" fmla="*/ 4275117 w 6094022"/>
              <a:gd name="connsiteY17" fmla="*/ 891538 h 1224382"/>
              <a:gd name="connsiteX18" fmla="*/ 4476997 w 6094022"/>
              <a:gd name="connsiteY18" fmla="*/ 1045917 h 1224382"/>
              <a:gd name="connsiteX19" fmla="*/ 4738254 w 6094022"/>
              <a:gd name="connsiteY19" fmla="*/ 808411 h 1224382"/>
              <a:gd name="connsiteX20" fmla="*/ 4999511 w 6094022"/>
              <a:gd name="connsiteY20" fmla="*/ 1010291 h 1224382"/>
              <a:gd name="connsiteX21" fmla="*/ 5284519 w 6094022"/>
              <a:gd name="connsiteY21" fmla="*/ 760909 h 1224382"/>
              <a:gd name="connsiteX22" fmla="*/ 5415148 w 6094022"/>
              <a:gd name="connsiteY22" fmla="*/ 820286 h 1224382"/>
              <a:gd name="connsiteX23" fmla="*/ 5783283 w 6094022"/>
              <a:gd name="connsiteY23" fmla="*/ 889 h 1224382"/>
              <a:gd name="connsiteX24" fmla="*/ 5961413 w 6094022"/>
              <a:gd name="connsiteY24" fmla="*/ 998416 h 1224382"/>
              <a:gd name="connsiteX25" fmla="*/ 6094022 w 6094022"/>
              <a:gd name="connsiteY25" fmla="*/ 1091767 h 1224382"/>
              <a:gd name="connsiteX0" fmla="*/ 0 w 6104248"/>
              <a:gd name="connsiteY0" fmla="*/ 1164670 h 1224382"/>
              <a:gd name="connsiteX1" fmla="*/ 201880 w 6104248"/>
              <a:gd name="connsiteY1" fmla="*/ 939039 h 1224382"/>
              <a:gd name="connsiteX2" fmla="*/ 391886 w 6104248"/>
              <a:gd name="connsiteY2" fmla="*/ 1105294 h 1224382"/>
              <a:gd name="connsiteX3" fmla="*/ 641267 w 6104248"/>
              <a:gd name="connsiteY3" fmla="*/ 1010291 h 1224382"/>
              <a:gd name="connsiteX4" fmla="*/ 890649 w 6104248"/>
              <a:gd name="connsiteY4" fmla="*/ 1164670 h 1224382"/>
              <a:gd name="connsiteX5" fmla="*/ 1175657 w 6104248"/>
              <a:gd name="connsiteY5" fmla="*/ 962790 h 1224382"/>
              <a:gd name="connsiteX6" fmla="*/ 1413163 w 6104248"/>
              <a:gd name="connsiteY6" fmla="*/ 1117169 h 1224382"/>
              <a:gd name="connsiteX7" fmla="*/ 1721922 w 6104248"/>
              <a:gd name="connsiteY7" fmla="*/ 962790 h 1224382"/>
              <a:gd name="connsiteX8" fmla="*/ 1983179 w 6104248"/>
              <a:gd name="connsiteY8" fmla="*/ 1129044 h 1224382"/>
              <a:gd name="connsiteX9" fmla="*/ 2280062 w 6104248"/>
              <a:gd name="connsiteY9" fmla="*/ 950915 h 1224382"/>
              <a:gd name="connsiteX10" fmla="*/ 2541319 w 6104248"/>
              <a:gd name="connsiteY10" fmla="*/ 1164670 h 1224382"/>
              <a:gd name="connsiteX11" fmla="*/ 2826327 w 6104248"/>
              <a:gd name="connsiteY11" fmla="*/ 1045917 h 1224382"/>
              <a:gd name="connsiteX12" fmla="*/ 3016332 w 6104248"/>
              <a:gd name="connsiteY12" fmla="*/ 1224047 h 1224382"/>
              <a:gd name="connsiteX13" fmla="*/ 3265714 w 6104248"/>
              <a:gd name="connsiteY13" fmla="*/ 1093418 h 1224382"/>
              <a:gd name="connsiteX14" fmla="*/ 3491345 w 6104248"/>
              <a:gd name="connsiteY14" fmla="*/ 1200296 h 1224382"/>
              <a:gd name="connsiteX15" fmla="*/ 3728852 w 6104248"/>
              <a:gd name="connsiteY15" fmla="*/ 1010291 h 1224382"/>
              <a:gd name="connsiteX16" fmla="*/ 4001984 w 6104248"/>
              <a:gd name="connsiteY16" fmla="*/ 1140920 h 1224382"/>
              <a:gd name="connsiteX17" fmla="*/ 4275117 w 6104248"/>
              <a:gd name="connsiteY17" fmla="*/ 891538 h 1224382"/>
              <a:gd name="connsiteX18" fmla="*/ 4476997 w 6104248"/>
              <a:gd name="connsiteY18" fmla="*/ 1045917 h 1224382"/>
              <a:gd name="connsiteX19" fmla="*/ 4738254 w 6104248"/>
              <a:gd name="connsiteY19" fmla="*/ 808411 h 1224382"/>
              <a:gd name="connsiteX20" fmla="*/ 4999511 w 6104248"/>
              <a:gd name="connsiteY20" fmla="*/ 1010291 h 1224382"/>
              <a:gd name="connsiteX21" fmla="*/ 5284519 w 6104248"/>
              <a:gd name="connsiteY21" fmla="*/ 760909 h 1224382"/>
              <a:gd name="connsiteX22" fmla="*/ 5415148 w 6104248"/>
              <a:gd name="connsiteY22" fmla="*/ 820286 h 1224382"/>
              <a:gd name="connsiteX23" fmla="*/ 5783283 w 6104248"/>
              <a:gd name="connsiteY23" fmla="*/ 889 h 1224382"/>
              <a:gd name="connsiteX24" fmla="*/ 5961413 w 6104248"/>
              <a:gd name="connsiteY24" fmla="*/ 998416 h 1224382"/>
              <a:gd name="connsiteX25" fmla="*/ 6104248 w 6104248"/>
              <a:gd name="connsiteY25" fmla="*/ 1137785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04248"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88414" y="1119972"/>
                  <a:pt x="6104248" y="1137785"/>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a:solidFill>
                <a:srgbClr val="FFFFFF"/>
              </a:solidFill>
              <a:latin typeface="Segoe UI"/>
            </a:endParaRPr>
          </a:p>
        </p:txBody>
      </p:sp>
      <p:cxnSp>
        <p:nvCxnSpPr>
          <p:cNvPr id="58" name="Straight Connector 57"/>
          <p:cNvCxnSpPr/>
          <p:nvPr/>
        </p:nvCxnSpPr>
        <p:spPr>
          <a:xfrm>
            <a:off x="4573045" y="2585385"/>
            <a:ext cx="12868" cy="2166053"/>
          </a:xfrm>
          <a:prstGeom prst="line">
            <a:avLst/>
          </a:prstGeom>
          <a:noFill/>
          <a:ln w="19050" cap="flat" cmpd="sng" algn="ctr">
            <a:solidFill>
              <a:srgbClr val="505050">
                <a:lumMod val="40000"/>
                <a:lumOff val="60000"/>
              </a:srgbClr>
            </a:solidFill>
            <a:prstDash val="dash"/>
            <a:headEnd type="none"/>
            <a:tailEnd type="none"/>
          </a:ln>
          <a:effectLst/>
        </p:spPr>
      </p:cxnSp>
      <p:sp>
        <p:nvSpPr>
          <p:cNvPr id="61" name="TextBox 60"/>
          <p:cNvSpPr txBox="1"/>
          <p:nvPr/>
        </p:nvSpPr>
        <p:spPr>
          <a:xfrm>
            <a:off x="10850949" y="2861836"/>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60-80%</a:t>
            </a:r>
          </a:p>
        </p:txBody>
      </p:sp>
      <p:sp>
        <p:nvSpPr>
          <p:cNvPr id="32" name="Text Placeholder 2"/>
          <p:cNvSpPr txBox="1">
            <a:spLocks/>
          </p:cNvSpPr>
          <p:nvPr/>
        </p:nvSpPr>
        <p:spPr>
          <a:xfrm>
            <a:off x="347597" y="1510564"/>
            <a:ext cx="4001374"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Individual application</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Dev/test environment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62" name="Text Placeholder 2"/>
          <p:cNvSpPr txBox="1">
            <a:spLocks/>
          </p:cNvSpPr>
          <p:nvPr/>
        </p:nvSpPr>
        <p:spPr>
          <a:xfrm>
            <a:off x="4903777" y="1510564"/>
            <a:ext cx="6773856"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Application portfolio</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All dev/test </a:t>
            </a:r>
            <a:r>
              <a:rPr lang="de-DE" sz="1961" b="1" i="1" dirty="0">
                <a:solidFill>
                  <a:srgbClr val="505050"/>
                </a:solidFill>
                <a:latin typeface="Segoe UI Light"/>
                <a:ea typeface="MS Mincho" panose="02020609040205080304" pitchFamily="49" charset="-128"/>
                <a:cs typeface="Times New Roman" panose="02020603050405020304" pitchFamily="18" charset="0"/>
              </a:rPr>
              <a:t>and</a:t>
            </a:r>
            <a:r>
              <a:rPr lang="de-DE" sz="1961" dirty="0">
                <a:solidFill>
                  <a:srgbClr val="505050"/>
                </a:solidFill>
                <a:latin typeface="Segoe UI Light"/>
                <a:ea typeface="MS Mincho" panose="02020609040205080304" pitchFamily="49" charset="-128"/>
                <a:cs typeface="Times New Roman" panose="02020603050405020304" pitchFamily="18" charset="0"/>
              </a:rPr>
              <a:t> production environments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59" name="Rectangle 58"/>
          <p:cNvSpPr/>
          <p:nvPr/>
        </p:nvSpPr>
        <p:spPr bwMode="auto">
          <a:xfrm>
            <a:off x="477971" y="5618942"/>
            <a:ext cx="2780460" cy="421832"/>
          </a:xfrm>
          <a:prstGeom prst="rect">
            <a:avLst/>
          </a:prstGeom>
          <a:solidFill>
            <a:schemeClr val="accent5"/>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On and off (30%)</a:t>
            </a:r>
          </a:p>
        </p:txBody>
      </p:sp>
      <p:sp>
        <p:nvSpPr>
          <p:cNvPr id="60" name="Rectangle 59"/>
          <p:cNvSpPr/>
          <p:nvPr/>
        </p:nvSpPr>
        <p:spPr bwMode="auto">
          <a:xfrm>
            <a:off x="3274838" y="5618942"/>
            <a:ext cx="1950607" cy="421832"/>
          </a:xfrm>
          <a:prstGeom prst="rect">
            <a:avLst/>
          </a:prstGeom>
          <a:solidFill>
            <a:schemeClr val="bg2"/>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Growing fast (15%)</a:t>
            </a:r>
          </a:p>
        </p:txBody>
      </p:sp>
      <p:sp>
        <p:nvSpPr>
          <p:cNvPr id="63" name="Rectangle 62"/>
          <p:cNvSpPr/>
          <p:nvPr/>
        </p:nvSpPr>
        <p:spPr bwMode="auto">
          <a:xfrm>
            <a:off x="5241851" y="5618942"/>
            <a:ext cx="2730181" cy="421832"/>
          </a:xfrm>
          <a:prstGeom prst="rect">
            <a:avLst/>
          </a:prstGeom>
          <a:solidFill>
            <a:schemeClr val="accent3"/>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Unpredictable bursting (25%)</a:t>
            </a:r>
          </a:p>
        </p:txBody>
      </p:sp>
      <p:sp>
        <p:nvSpPr>
          <p:cNvPr id="64" name="Rectangle 63"/>
          <p:cNvSpPr/>
          <p:nvPr/>
        </p:nvSpPr>
        <p:spPr bwMode="auto">
          <a:xfrm>
            <a:off x="7988436" y="5618942"/>
            <a:ext cx="2066215" cy="421832"/>
          </a:xfrm>
          <a:prstGeom prst="rect">
            <a:avLst/>
          </a:prstGeom>
          <a:solidFill>
            <a:schemeClr val="accent6"/>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Pred. bursting (20%)</a:t>
            </a:r>
          </a:p>
        </p:txBody>
      </p:sp>
      <p:sp>
        <p:nvSpPr>
          <p:cNvPr id="65" name="Rectangle 64"/>
          <p:cNvSpPr/>
          <p:nvPr/>
        </p:nvSpPr>
        <p:spPr bwMode="auto">
          <a:xfrm>
            <a:off x="10071057" y="5618942"/>
            <a:ext cx="1216789" cy="421833"/>
          </a:xfrm>
          <a:prstGeom prst="rect">
            <a:avLst/>
          </a:prstGeom>
          <a:solidFill>
            <a:schemeClr val="accent4"/>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24x7 steady</a:t>
            </a:r>
          </a:p>
        </p:txBody>
      </p:sp>
      <p:sp>
        <p:nvSpPr>
          <p:cNvPr id="28" name="Title 2"/>
          <p:cNvSpPr txBox="1">
            <a:spLocks/>
          </p:cNvSpPr>
          <p:nvPr/>
        </p:nvSpPr>
        <p:spPr>
          <a:xfrm>
            <a:off x="124673" y="6343920"/>
            <a:ext cx="9541376" cy="916526"/>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solidFill>
                  <a:schemeClr val="tx2"/>
                </a:solidFill>
                <a:effectLst/>
                <a:latin typeface="+mj-lt"/>
                <a:ea typeface="+mn-ea"/>
                <a:cs typeface="Arial" charset="0"/>
              </a:defRPr>
            </a:lvl1pPr>
          </a:lstStyle>
          <a:p>
            <a:r>
              <a:rPr lang="en-US" sz="3733" dirty="0">
                <a:solidFill>
                  <a:schemeClr val="bg1"/>
                </a:solidFill>
              </a:rPr>
              <a:t>Why use the cloud for line of business apps?</a:t>
            </a:r>
          </a:p>
        </p:txBody>
      </p:sp>
    </p:spTree>
    <p:extLst>
      <p:ext uri="{BB962C8B-B14F-4D97-AF65-F5344CB8AC3E}">
        <p14:creationId xmlns:p14="http://schemas.microsoft.com/office/powerpoint/2010/main" val="259214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54672" y="557304"/>
            <a:ext cx="10515600" cy="1325563"/>
          </a:xfrm>
        </p:spPr>
        <p:txBody>
          <a:bodyPr/>
          <a:lstStyle/>
          <a:p>
            <a:r>
              <a:rPr lang="de-DE" sz="4312" dirty="0">
                <a:solidFill>
                  <a:schemeClr val="bg1"/>
                </a:solidFill>
              </a:rPr>
              <a:t>Dev/Test</a:t>
            </a:r>
            <a:br>
              <a:rPr lang="de-DE" sz="4312" dirty="0">
                <a:solidFill>
                  <a:schemeClr val="bg1"/>
                </a:solidFill>
              </a:rPr>
            </a:br>
            <a:r>
              <a:rPr lang="de-DE" sz="4312" dirty="0">
                <a:solidFill>
                  <a:schemeClr val="bg1"/>
                </a:solidFill>
              </a:rPr>
              <a:t>Agility</a:t>
            </a:r>
            <a:endParaRPr lang="en-US" dirty="0">
              <a:solidFill>
                <a:schemeClr val="bg1"/>
              </a:solidFill>
            </a:endParaRPr>
          </a:p>
        </p:txBody>
      </p:sp>
      <p:pic>
        <p:nvPicPr>
          <p:cNvPr id="1026" name="Picture 2" descr="Figure 4: Use DevTest Labs for trial/hackathon/demo">
            <a:extLst>
              <a:ext uri="{FF2B5EF4-FFF2-40B4-BE49-F238E27FC236}">
                <a16:creationId xmlns:a16="http://schemas.microsoft.com/office/drawing/2014/main" id="{4EC73EAC-536F-4B9D-9A3A-431BFC9B0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72" y="4258649"/>
            <a:ext cx="4958826" cy="2309599"/>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541346"/>
            <a:ext cx="7335961" cy="353933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50000"/>
              </a:lnSpc>
            </a:pPr>
            <a:r>
              <a:rPr lang="en-US" sz="3200" dirty="0">
                <a:solidFill>
                  <a:schemeClr val="accent1">
                    <a:lumMod val="50000"/>
                  </a:schemeClr>
                </a:solidFill>
              </a:rPr>
              <a:t>Dynamically provision environments using templates</a:t>
            </a:r>
          </a:p>
          <a:p>
            <a:pPr marL="609498" indent="-609498">
              <a:lnSpc>
                <a:spcPct val="150000"/>
              </a:lnSpc>
            </a:pPr>
            <a:r>
              <a:rPr lang="en-US" sz="3200" dirty="0">
                <a:solidFill>
                  <a:schemeClr val="accent1">
                    <a:lumMod val="50000"/>
                  </a:schemeClr>
                </a:solidFill>
              </a:rPr>
              <a:t>Mirror production environments</a:t>
            </a:r>
          </a:p>
          <a:p>
            <a:pPr marL="609498" indent="-609498">
              <a:lnSpc>
                <a:spcPct val="150000"/>
              </a:lnSpc>
            </a:pPr>
            <a:r>
              <a:rPr lang="en-US" sz="3200" dirty="0">
                <a:solidFill>
                  <a:schemeClr val="accent1">
                    <a:lumMod val="50000"/>
                  </a:schemeClr>
                </a:solidFill>
              </a:rPr>
              <a:t>Tear-down when not in use</a:t>
            </a:r>
          </a:p>
          <a:p>
            <a:pPr marL="609498" indent="-609498">
              <a:lnSpc>
                <a:spcPct val="150000"/>
              </a:lnSpc>
            </a:pPr>
            <a:r>
              <a:rPr lang="en-US" sz="3200" dirty="0">
                <a:solidFill>
                  <a:schemeClr val="accent1">
                    <a:lumMod val="50000"/>
                  </a:schemeClr>
                </a:solidFill>
              </a:rPr>
              <a:t>Move faster</a:t>
            </a:r>
            <a:endParaRPr lang="en-US" sz="3600" dirty="0">
              <a:solidFill>
                <a:schemeClr val="accent1">
                  <a:lumMod val="50000"/>
                </a:schemeClr>
              </a:solidFill>
            </a:endParaRPr>
          </a:p>
        </p:txBody>
      </p:sp>
    </p:spTree>
    <p:extLst>
      <p:ext uri="{BB962C8B-B14F-4D97-AF65-F5344CB8AC3E}">
        <p14:creationId xmlns:p14="http://schemas.microsoft.com/office/powerpoint/2010/main" val="30338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199206" y="770642"/>
            <a:ext cx="11653523" cy="3116431"/>
          </a:xfrm>
        </p:spPr>
        <p:txBody>
          <a:bodyPr/>
          <a:lstStyle/>
          <a:p>
            <a:r>
              <a:rPr lang="en-US" dirty="0"/>
              <a:t>What You’re Building…</a:t>
            </a:r>
            <a:br>
              <a:rPr lang="en-US" dirty="0"/>
            </a:br>
            <a:br>
              <a:rPr lang="en-US" dirty="0"/>
            </a:br>
            <a:r>
              <a:rPr lang="en-US" dirty="0"/>
              <a:t>http://bit.ly/speech2018</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394534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91916" y="4104433"/>
            <a:ext cx="5648424" cy="2644632"/>
            <a:chOff x="402619" y="4186239"/>
            <a:chExt cx="5761686" cy="2697662"/>
          </a:xfrm>
        </p:grpSpPr>
        <p:sp>
          <p:nvSpPr>
            <p:cNvPr id="125" name="TextBox 124">
              <a:extLst>
                <a:ext uri="{FF2B5EF4-FFF2-40B4-BE49-F238E27FC236}">
                  <a16:creationId xmlns:a16="http://schemas.microsoft.com/office/drawing/2014/main" id="{517E3171-8D21-4F2A-973B-1125769C370F}"/>
                </a:ext>
              </a:extLst>
            </p:cNvPr>
            <p:cNvSpPr txBox="1"/>
            <p:nvPr/>
          </p:nvSpPr>
          <p:spPr>
            <a:xfrm>
              <a:off x="402619" y="4186239"/>
              <a:ext cx="2743059" cy="269766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596"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rPr>
                <a:t>42</a:t>
              </a:r>
              <a:r>
                <a:rPr kumimoji="0" lang="en-US" sz="16596" b="0" i="0" u="none" strike="noStrike" kern="1200" cap="none" spc="-784" normalizeH="0" baseline="0" noProof="0">
                  <a:ln>
                    <a:noFill/>
                  </a:ln>
                  <a:solidFill>
                    <a:srgbClr val="0078D7"/>
                  </a:solidFill>
                  <a:effectLst/>
                  <a:uLnTx/>
                  <a:uFillTx/>
                  <a:latin typeface="Segoe UI Light"/>
                  <a:ea typeface="+mn-ea"/>
                  <a:cs typeface="Segoe UI Semibold" panose="020B0702040204020203" pitchFamily="34" charset="0"/>
                </a:rPr>
                <a:t> </a:t>
              </a:r>
              <a:endParaRPr kumimoji="0" lang="en-US" sz="4800"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2651814" y="5831868"/>
              <a:ext cx="3512491" cy="643594"/>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1336</TotalTime>
  <Words>2836</Words>
  <Application>Microsoft Office PowerPoint</Application>
  <PresentationFormat>Widescreen</PresentationFormat>
  <Paragraphs>344</Paragraphs>
  <Slides>25</Slides>
  <Notes>24</Notes>
  <HiddenSlides>17</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MS Mincho</vt:lpstr>
      <vt:lpstr>ＭＳ Ｐゴシック</vt:lpstr>
      <vt:lpstr>Arial</vt:lpstr>
      <vt:lpstr>Arial Unicode MS</vt:lpstr>
      <vt:lpstr>Calibri</vt:lpstr>
      <vt:lpstr>Calibri Light</vt:lpstr>
      <vt:lpstr>Segoe Pro Display</vt:lpstr>
      <vt:lpstr>Segoe UI</vt:lpstr>
      <vt:lpstr>Segoe UI Light</vt:lpstr>
      <vt:lpstr>Segoe UI Semibold</vt:lpstr>
      <vt:lpstr>Segoe UI Semilight</vt:lpstr>
      <vt:lpstr>Times New Roman</vt:lpstr>
      <vt:lpstr>Office Theme</vt:lpstr>
      <vt:lpstr>PowerPoint Presentation</vt:lpstr>
      <vt:lpstr>Agenda</vt:lpstr>
      <vt:lpstr>Why use the cloud to  build apps?</vt:lpstr>
      <vt:lpstr>PowerPoint Presentation</vt:lpstr>
      <vt:lpstr>Scale</vt:lpstr>
      <vt:lpstr>Economics</vt:lpstr>
      <vt:lpstr>Dev/Test Agility</vt:lpstr>
      <vt:lpstr>What You’re Building…  http://bit.ly/speech2018</vt:lpstr>
      <vt:lpstr>PowerPoint Presentation</vt:lpstr>
      <vt:lpstr>PowerPoint Presentation</vt:lpstr>
      <vt:lpstr>PowerPoint Presentation</vt:lpstr>
      <vt:lpstr>PowerPoint Presentation</vt:lpstr>
      <vt:lpstr>PowerPoint Presentation</vt:lpstr>
      <vt:lpstr>Readiness</vt:lpstr>
      <vt:lpstr>The cloud is changing the world</vt:lpstr>
      <vt:lpstr>What can  we do  to be prepared?</vt:lpstr>
      <vt:lpstr>Reduce dependencies on Windows Authentication</vt:lpstr>
      <vt:lpstr>Build more decoupled apps</vt:lpstr>
      <vt:lpstr>Consider Async App Interactions</vt:lpstr>
      <vt:lpstr>Don‘t share VMs between solutions/apps</vt:lpstr>
      <vt:lpstr>Automate your build/release CI/CD pipelines</vt:lpstr>
      <vt:lpstr>Assessment</vt:lpstr>
      <vt:lpstr>Cloud Migration Steps</vt:lpstr>
      <vt:lpstr>Migration Approaches</vt:lpstr>
      <vt:lpstr>Rearchitecture Paths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Branstein</dc:creator>
  <cp:lastModifiedBy>Mike Branstein</cp:lastModifiedBy>
  <cp:revision>73</cp:revision>
  <dcterms:created xsi:type="dcterms:W3CDTF">2018-03-13T13:40:11Z</dcterms:created>
  <dcterms:modified xsi:type="dcterms:W3CDTF">2018-05-14T03:54:01Z</dcterms:modified>
</cp:coreProperties>
</file>